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8"/>
  </p:notesMasterIdLst>
  <p:handoutMasterIdLst>
    <p:handoutMasterId r:id="rId29"/>
  </p:handoutMasterIdLst>
  <p:sldIdLst>
    <p:sldId id="256" r:id="rId2"/>
    <p:sldId id="312" r:id="rId3"/>
    <p:sldId id="369" r:id="rId4"/>
    <p:sldId id="371" r:id="rId5"/>
    <p:sldId id="380" r:id="rId6"/>
    <p:sldId id="382" r:id="rId7"/>
    <p:sldId id="396" r:id="rId8"/>
    <p:sldId id="383" r:id="rId9"/>
    <p:sldId id="384" r:id="rId10"/>
    <p:sldId id="385" r:id="rId11"/>
    <p:sldId id="386" r:id="rId12"/>
    <p:sldId id="360" r:id="rId13"/>
    <p:sldId id="368" r:id="rId14"/>
    <p:sldId id="339" r:id="rId15"/>
    <p:sldId id="387" r:id="rId16"/>
    <p:sldId id="377" r:id="rId17"/>
    <p:sldId id="390" r:id="rId18"/>
    <p:sldId id="391" r:id="rId19"/>
    <p:sldId id="398" r:id="rId20"/>
    <p:sldId id="392" r:id="rId21"/>
    <p:sldId id="393" r:id="rId22"/>
    <p:sldId id="394" r:id="rId23"/>
    <p:sldId id="395" r:id="rId24"/>
    <p:sldId id="362" r:id="rId25"/>
    <p:sldId id="363" r:id="rId26"/>
    <p:sldId id="397" r:id="rId27"/>
  </p:sldIdLst>
  <p:sldSz cx="9144000" cy="6858000" type="screen4x3"/>
  <p:notesSz cx="7010400" cy="9271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94645" autoAdjust="0"/>
  </p:normalViewPr>
  <p:slideViewPr>
    <p:cSldViewPr>
      <p:cViewPr varScale="1">
        <p:scale>
          <a:sx n="81" d="100"/>
          <a:sy n="81" d="100"/>
        </p:scale>
        <p:origin x="155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C63649D-3CEF-4B40-9A24-85633CB3EC7B}"/>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1" name="Rectangle 3">
            <a:extLst>
              <a:ext uri="{FF2B5EF4-FFF2-40B4-BE49-F238E27FC236}">
                <a16:creationId xmlns:a16="http://schemas.microsoft.com/office/drawing/2014/main" id="{9DE45803-E7F1-4EBC-A369-D2DFC24052C5}"/>
              </a:ext>
            </a:extLst>
          </p:cNvPr>
          <p:cNvSpPr>
            <a:spLocks noGrp="1" noChangeArrowheads="1"/>
          </p:cNvSpPr>
          <p:nvPr>
            <p:ph type="dt" sz="quarter"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3492" name="Rectangle 4">
            <a:extLst>
              <a:ext uri="{FF2B5EF4-FFF2-40B4-BE49-F238E27FC236}">
                <a16:creationId xmlns:a16="http://schemas.microsoft.com/office/drawing/2014/main" id="{FC098CCC-4FBA-4D14-B77D-16BEE0DD48E6}"/>
              </a:ext>
            </a:extLst>
          </p:cNvPr>
          <p:cNvSpPr>
            <a:spLocks noGrp="1" noChangeArrowheads="1"/>
          </p:cNvSpPr>
          <p:nvPr>
            <p:ph type="ftr" sz="quarter" idx="2"/>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3" name="Rectangle 5">
            <a:extLst>
              <a:ext uri="{FF2B5EF4-FFF2-40B4-BE49-F238E27FC236}">
                <a16:creationId xmlns:a16="http://schemas.microsoft.com/office/drawing/2014/main" id="{C50C36AD-7EF9-4A60-9310-A96BFF1DE5D4}"/>
              </a:ext>
            </a:extLst>
          </p:cNvPr>
          <p:cNvSpPr>
            <a:spLocks noGrp="1" noChangeArrowheads="1"/>
          </p:cNvSpPr>
          <p:nvPr>
            <p:ph type="sldNum" sz="quarter" idx="3"/>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1C30DF2C-E840-475D-8291-672FE833F831}" type="slidenum">
              <a:rPr lang="en-US" altLang="en-US"/>
              <a:pPr/>
              <a:t>‹#›</a:t>
            </a:fld>
            <a:endParaRPr lang="en-US" altLang="en-US"/>
          </a:p>
        </p:txBody>
      </p:sp>
    </p:spTree>
    <p:extLst>
      <p:ext uri="{BB962C8B-B14F-4D97-AF65-F5344CB8AC3E}">
        <p14:creationId xmlns:p14="http://schemas.microsoft.com/office/powerpoint/2010/main" val="69146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2BD715F-4689-462C-9428-9A14EC4130CF}"/>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1" name="Rectangle 3">
            <a:extLst>
              <a:ext uri="{FF2B5EF4-FFF2-40B4-BE49-F238E27FC236}">
                <a16:creationId xmlns:a16="http://schemas.microsoft.com/office/drawing/2014/main" id="{70785748-DBEB-4886-8868-C3BFF63A7375}"/>
              </a:ext>
            </a:extLst>
          </p:cNvPr>
          <p:cNvSpPr>
            <a:spLocks noGrp="1" noChangeArrowheads="1"/>
          </p:cNvSpPr>
          <p:nvPr>
            <p:ph type="dt"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74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a:extLst>
              <a:ext uri="{FF2B5EF4-FFF2-40B4-BE49-F238E27FC236}">
                <a16:creationId xmlns:a16="http://schemas.microsoft.com/office/drawing/2014/main" id="{E0BA29E5-F3DE-483F-9911-8E000ADA25B4}"/>
              </a:ext>
            </a:extLst>
          </p:cNvPr>
          <p:cNvSpPr>
            <a:spLocks noGrp="1" noChangeArrowheads="1"/>
          </p:cNvSpPr>
          <p:nvPr>
            <p:ph type="body" sz="quarter" idx="3"/>
          </p:nvPr>
        </p:nvSpPr>
        <p:spPr bwMode="auto">
          <a:xfrm>
            <a:off x="701675" y="4404359"/>
            <a:ext cx="5607050" cy="417163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a:extLst>
              <a:ext uri="{FF2B5EF4-FFF2-40B4-BE49-F238E27FC236}">
                <a16:creationId xmlns:a16="http://schemas.microsoft.com/office/drawing/2014/main" id="{EC28C002-15B2-4030-919F-166DAD983485}"/>
              </a:ext>
            </a:extLst>
          </p:cNvPr>
          <p:cNvSpPr>
            <a:spLocks noGrp="1" noChangeArrowheads="1"/>
          </p:cNvSpPr>
          <p:nvPr>
            <p:ph type="ftr" sz="quarter" idx="4"/>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5" name="Rectangle 7">
            <a:extLst>
              <a:ext uri="{FF2B5EF4-FFF2-40B4-BE49-F238E27FC236}">
                <a16:creationId xmlns:a16="http://schemas.microsoft.com/office/drawing/2014/main" id="{6258DC16-163C-45E7-A57C-D399835D4FF7}"/>
              </a:ext>
            </a:extLst>
          </p:cNvPr>
          <p:cNvSpPr>
            <a:spLocks noGrp="1" noChangeArrowheads="1"/>
          </p:cNvSpPr>
          <p:nvPr>
            <p:ph type="sldNum" sz="quarter" idx="5"/>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8E9C7E9C-0A4B-4023-B27C-03EBF8AB8DE6}" type="slidenum">
              <a:rPr lang="en-US" altLang="en-US"/>
              <a:pPr/>
              <a:t>‹#›</a:t>
            </a:fld>
            <a:endParaRPr lang="en-US" altLang="en-US"/>
          </a:p>
        </p:txBody>
      </p:sp>
    </p:spTree>
    <p:extLst>
      <p:ext uri="{BB962C8B-B14F-4D97-AF65-F5344CB8AC3E}">
        <p14:creationId xmlns:p14="http://schemas.microsoft.com/office/powerpoint/2010/main" val="2173371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itchFamily="18" charset="0"/>
              </a:defRPr>
            </a:lvl1pPr>
            <a:lvl2pPr marL="742950" indent="-285750" defTabSz="931863">
              <a:defRPr>
                <a:solidFill>
                  <a:schemeClr val="tx1"/>
                </a:solidFill>
                <a:latin typeface="Times New Roman" pitchFamily="18" charset="0"/>
              </a:defRPr>
            </a:lvl2pPr>
            <a:lvl3pPr marL="1143000" indent="-228600" defTabSz="931863">
              <a:defRPr>
                <a:solidFill>
                  <a:schemeClr val="tx1"/>
                </a:solidFill>
                <a:latin typeface="Times New Roman" pitchFamily="18" charset="0"/>
              </a:defRPr>
            </a:lvl3pPr>
            <a:lvl4pPr marL="1600200" indent="-228600" defTabSz="931863">
              <a:defRPr>
                <a:solidFill>
                  <a:schemeClr val="tx1"/>
                </a:solidFill>
                <a:latin typeface="Times New Roman" pitchFamily="18" charset="0"/>
              </a:defRPr>
            </a:lvl4pPr>
            <a:lvl5pPr marL="2057400" indent="-228600" defTabSz="931863">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D1F4CE44-D2E5-446D-B3FF-378D95D1229A}" type="slidenum">
              <a:rPr lang="en-US" altLang="en-US">
                <a:latin typeface="Arial" charset="0"/>
              </a:rPr>
              <a:pPr/>
              <a:t>1</a:t>
            </a:fld>
            <a:endParaRPr lang="en-US" alt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C16FAFC4-142D-495F-B21F-B283C3B330A7}"/>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77768578-0CFC-4E39-B06D-21FC5154AF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3BEAE0D8-29CF-4F5D-A3A4-C2C0CB51451A}"/>
              </a:ext>
            </a:extLst>
          </p:cNvPr>
          <p:cNvSpPr>
            <a:spLocks noGrp="1"/>
          </p:cNvSpPr>
          <p:nvPr>
            <p:ph type="sldNum" sz="quarter" idx="12"/>
          </p:nvPr>
        </p:nvSpPr>
        <p:spPr/>
        <p:txBody>
          <a:bodyPr/>
          <a:lstStyle>
            <a:lvl1pPr>
              <a:defRPr>
                <a:solidFill>
                  <a:srgbClr val="D1EAEE"/>
                </a:solidFill>
              </a:defRPr>
            </a:lvl1pPr>
          </a:lstStyle>
          <a:p>
            <a:fld id="{A1D322B5-6874-4D55-90A7-C833768AFC71}" type="slidenum">
              <a:rPr lang="en-US" altLang="en-US"/>
              <a:pPr/>
              <a:t>‹#›</a:t>
            </a:fld>
            <a:endParaRPr lang="en-US" altLang="en-US"/>
          </a:p>
        </p:txBody>
      </p:sp>
    </p:spTree>
    <p:extLst>
      <p:ext uri="{BB962C8B-B14F-4D97-AF65-F5344CB8AC3E}">
        <p14:creationId xmlns:p14="http://schemas.microsoft.com/office/powerpoint/2010/main" val="17830474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891EB221-462F-4CAE-8F5F-BB6918820D85}" type="slidenum">
              <a:rPr lang="en-US" altLang="en-US"/>
              <a:pPr/>
              <a:t>‹#›</a:t>
            </a:fld>
            <a:endParaRPr lang="en-US" altLang="en-US"/>
          </a:p>
        </p:txBody>
      </p:sp>
    </p:spTree>
    <p:extLst>
      <p:ext uri="{BB962C8B-B14F-4D97-AF65-F5344CB8AC3E}">
        <p14:creationId xmlns:p14="http://schemas.microsoft.com/office/powerpoint/2010/main" val="262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943F10E-3556-4EA3-B65F-0360C16B8E41}" type="slidenum">
              <a:rPr lang="en-US" altLang="en-US"/>
              <a:pPr/>
              <a:t>‹#›</a:t>
            </a:fld>
            <a:endParaRPr lang="en-US" altLang="en-US"/>
          </a:p>
        </p:txBody>
      </p:sp>
    </p:spTree>
    <p:extLst>
      <p:ext uri="{BB962C8B-B14F-4D97-AF65-F5344CB8AC3E}">
        <p14:creationId xmlns:p14="http://schemas.microsoft.com/office/powerpoint/2010/main" val="117758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60B575C-BEB7-4FC4-A4AD-246E80125AE6}" type="slidenum">
              <a:rPr lang="en-US" altLang="en-US"/>
              <a:pPr/>
              <a:t>‹#›</a:t>
            </a:fld>
            <a:endParaRPr lang="en-US" altLang="en-US"/>
          </a:p>
        </p:txBody>
      </p:sp>
    </p:spTree>
    <p:extLst>
      <p:ext uri="{BB962C8B-B14F-4D97-AF65-F5344CB8AC3E}">
        <p14:creationId xmlns:p14="http://schemas.microsoft.com/office/powerpoint/2010/main" val="34112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223AB43B-26CB-436F-870A-83B9382C6E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2900FC-94A2-4951-8752-65F31B994B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524953-E7CD-47A2-8E6A-14A672934DEC}"/>
              </a:ext>
            </a:extLst>
          </p:cNvPr>
          <p:cNvSpPr>
            <a:spLocks noGrp="1"/>
          </p:cNvSpPr>
          <p:nvPr>
            <p:ph type="sldNum" sz="quarter" idx="12"/>
          </p:nvPr>
        </p:nvSpPr>
        <p:spPr/>
        <p:txBody>
          <a:bodyPr/>
          <a:lstStyle>
            <a:lvl1pPr>
              <a:defRPr>
                <a:solidFill>
                  <a:srgbClr val="D1EAEE"/>
                </a:solidFill>
              </a:defRPr>
            </a:lvl1pPr>
          </a:lstStyle>
          <a:p>
            <a:fld id="{6EA43AF5-997E-4656-B623-98437F701763}" type="slidenum">
              <a:rPr lang="en-US" altLang="en-US"/>
              <a:pPr/>
              <a:t>‹#›</a:t>
            </a:fld>
            <a:endParaRPr lang="en-US" altLang="en-US"/>
          </a:p>
        </p:txBody>
      </p:sp>
    </p:spTree>
    <p:extLst>
      <p:ext uri="{BB962C8B-B14F-4D97-AF65-F5344CB8AC3E}">
        <p14:creationId xmlns:p14="http://schemas.microsoft.com/office/powerpoint/2010/main" val="3918776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480E085-0F8F-43E4-B790-8B668C88F57B}" type="slidenum">
              <a:rPr lang="en-US" altLang="en-US"/>
              <a:pPr/>
              <a:t>‹#›</a:t>
            </a:fld>
            <a:endParaRPr lang="en-US" altLang="en-US"/>
          </a:p>
        </p:txBody>
      </p:sp>
    </p:spTree>
    <p:extLst>
      <p:ext uri="{BB962C8B-B14F-4D97-AF65-F5344CB8AC3E}">
        <p14:creationId xmlns:p14="http://schemas.microsoft.com/office/powerpoint/2010/main" val="36281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B6381D72-9E76-417C-897E-3D8B46606B62}" type="slidenum">
              <a:rPr lang="en-US" altLang="en-US"/>
              <a:pPr/>
              <a:t>‹#›</a:t>
            </a:fld>
            <a:endParaRPr lang="en-US" altLang="en-US"/>
          </a:p>
        </p:txBody>
      </p:sp>
    </p:spTree>
    <p:extLst>
      <p:ext uri="{BB962C8B-B14F-4D97-AF65-F5344CB8AC3E}">
        <p14:creationId xmlns:p14="http://schemas.microsoft.com/office/powerpoint/2010/main" val="290568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E5E4B24-969F-4FA6-8571-CC2BDA883B90}" type="slidenum">
              <a:rPr lang="en-US" altLang="en-US"/>
              <a:pPr/>
              <a:t>‹#›</a:t>
            </a:fld>
            <a:endParaRPr lang="en-US" altLang="en-US"/>
          </a:p>
        </p:txBody>
      </p:sp>
    </p:spTree>
    <p:extLst>
      <p:ext uri="{BB962C8B-B14F-4D97-AF65-F5344CB8AC3E}">
        <p14:creationId xmlns:p14="http://schemas.microsoft.com/office/powerpoint/2010/main" val="26684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FA6466F5-A777-40AD-9CF4-A2C458383172}" type="slidenum">
              <a:rPr lang="en-US" altLang="en-US"/>
              <a:pPr/>
              <a:t>‹#›</a:t>
            </a:fld>
            <a:endParaRPr lang="en-US" altLang="en-US"/>
          </a:p>
        </p:txBody>
      </p:sp>
    </p:spTree>
    <p:extLst>
      <p:ext uri="{BB962C8B-B14F-4D97-AF65-F5344CB8AC3E}">
        <p14:creationId xmlns:p14="http://schemas.microsoft.com/office/powerpoint/2010/main" val="420933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18B197C0-8404-4374-9A34-F3D85A0BB2BD}" type="slidenum">
              <a:rPr lang="en-US" altLang="en-US"/>
              <a:pPr/>
              <a:t>‹#›</a:t>
            </a:fld>
            <a:endParaRPr lang="en-US" altLang="en-US"/>
          </a:p>
        </p:txBody>
      </p:sp>
    </p:spTree>
    <p:extLst>
      <p:ext uri="{BB962C8B-B14F-4D97-AF65-F5344CB8AC3E}">
        <p14:creationId xmlns:p14="http://schemas.microsoft.com/office/powerpoint/2010/main" val="178815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7C929CFE-C3A2-482E-AFAB-8327EC48D47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ADEE3755-E290-4446-81FD-5551C5DE677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a:extLst>
              <a:ext uri="{FF2B5EF4-FFF2-40B4-BE49-F238E27FC236}">
                <a16:creationId xmlns:a16="http://schemas.microsoft.com/office/drawing/2014/main" id="{B22D1E44-8A14-409D-A06E-63FBC8C7CAC2}"/>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EA997A7D-1E67-4E38-945E-EE3F40FD119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6EB5C288-15AC-4ED5-BC7E-31ACD403A720}"/>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E922F0C7-A61E-4F1C-A367-B9BBA159C1F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133A67C-49CB-4354-B493-1CAF38425F2F}"/>
              </a:ext>
            </a:extLst>
          </p:cNvPr>
          <p:cNvSpPr>
            <a:spLocks noGrp="1"/>
          </p:cNvSpPr>
          <p:nvPr>
            <p:ph type="sldNum" sz="quarter" idx="12"/>
          </p:nvPr>
        </p:nvSpPr>
        <p:spPr>
          <a:xfrm>
            <a:off x="8077200" y="6356350"/>
            <a:ext cx="609600" cy="365125"/>
          </a:xfrm>
        </p:spPr>
        <p:txBody>
          <a:bodyPr/>
          <a:lstStyle>
            <a:lvl1pPr>
              <a:defRPr/>
            </a:lvl1pPr>
          </a:lstStyle>
          <a:p>
            <a:fld id="{4BF946F0-41FF-4572-A808-527599211EFA}" type="slidenum">
              <a:rPr lang="en-US" altLang="en-US"/>
              <a:pPr/>
              <a:t>‹#›</a:t>
            </a:fld>
            <a:endParaRPr lang="en-US" altLang="en-US"/>
          </a:p>
        </p:txBody>
      </p:sp>
    </p:spTree>
    <p:extLst>
      <p:ext uri="{BB962C8B-B14F-4D97-AF65-F5344CB8AC3E}">
        <p14:creationId xmlns:p14="http://schemas.microsoft.com/office/powerpoint/2010/main" val="86768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AB4748D-E4D6-4B1A-A4E3-11F9ED5FFE1F}"/>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DA7D2F24-BFBB-47B8-B0FB-3F3A5B2F47D4}"/>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7B549E84-43BC-48F4-995E-34A8B3A6B81A}"/>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99DDBEA1-9976-4A99-9F46-EF5FF28272E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2F5D2B9A-981C-41B5-941F-920C35CF915B}"/>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73B6A021-3E54-4554-BB52-37AD813BD2F0}"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99B93B8-8792-4EBF-8CA0-603A9C5DEB5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AAAD6B25-0085-4C86-88C4-50A2D933783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87" r:id="rId1"/>
    <p:sldLayoutId id="2147484479" r:id="rId2"/>
    <p:sldLayoutId id="2147484488" r:id="rId3"/>
    <p:sldLayoutId id="2147484480" r:id="rId4"/>
    <p:sldLayoutId id="2147484481" r:id="rId5"/>
    <p:sldLayoutId id="2147484482" r:id="rId6"/>
    <p:sldLayoutId id="2147484483" r:id="rId7"/>
    <p:sldLayoutId id="2147484484" r:id="rId8"/>
    <p:sldLayoutId id="2147484489" r:id="rId9"/>
    <p:sldLayoutId id="2147484485" r:id="rId10"/>
    <p:sldLayoutId id="21474844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8E1F51-C313-4213-B053-AAA3CEA0B26A}"/>
              </a:ext>
            </a:extLst>
          </p:cNvPr>
          <p:cNvSpPr>
            <a:spLocks noGrp="1" noChangeArrowheads="1"/>
          </p:cNvSpPr>
          <p:nvPr>
            <p:ph type="ctrTitle"/>
          </p:nvPr>
        </p:nvSpPr>
        <p:spPr>
          <a:xfrm>
            <a:off x="1066800" y="1600200"/>
            <a:ext cx="6629400" cy="1600200"/>
          </a:xfrm>
          <a:ln>
            <a:miter lim="800000"/>
            <a:headEnd/>
            <a:tailEnd/>
          </a:ln>
        </p:spPr>
        <p:txBody>
          <a:bodyPr>
            <a:normAutofit fontScale="90000"/>
          </a:bodyPr>
          <a:lstStyle/>
          <a:p>
            <a:pPr algn="ctr" eaLnBrk="1" fontAlgn="auto" hangingPunct="1">
              <a:spcAft>
                <a:spcPts val="0"/>
              </a:spcAft>
              <a:defRPr/>
            </a:pPr>
            <a:r>
              <a:rPr dirty="0"/>
              <a:t>TEFAP </a:t>
            </a:r>
            <a:r>
              <a:rPr lang="en-US" dirty="0"/>
              <a:t>Training</a:t>
            </a:r>
            <a:r>
              <a:rPr dirty="0"/>
              <a:t> For </a:t>
            </a:r>
            <a:r>
              <a:rPr lang="en-US" dirty="0"/>
              <a:t>EFO’s</a:t>
            </a:r>
            <a:br>
              <a:rPr lang="en-US" dirty="0"/>
            </a:br>
            <a:r>
              <a:rPr lang="en-US" sz="3600" dirty="0"/>
              <a:t>August 2022</a:t>
            </a:r>
            <a:endParaRPr sz="3600" dirty="0"/>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0"/>
            <a:ext cx="27559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429000"/>
            <a:ext cx="457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dirty="0"/>
              <a:t>Income Eligibility</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endParaRPr lang="en-US" altLang="en-US" dirty="0"/>
          </a:p>
          <a:p>
            <a:pPr marL="0" indent="0">
              <a:buNone/>
            </a:pPr>
            <a:r>
              <a:rPr lang="en-US" altLang="en-US" dirty="0"/>
              <a:t>Gross Household Income Includes ALL income for EVERY member of the household:</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US" altLang="en-US" dirty="0"/>
              <a:t>Income to foster caregivers:</a:t>
            </a:r>
          </a:p>
          <a:p>
            <a:pPr marL="0" indent="0">
              <a:buNone/>
            </a:pPr>
            <a:r>
              <a:rPr lang="en-US" altLang="en-US" sz="2000" dirty="0"/>
              <a:t>This income must be declared if foster children counted toward household size; does not have to be included if children not counted toward household size</a:t>
            </a:r>
            <a:r>
              <a:rPr lang="en-US" altLang="en-US" dirty="0"/>
              <a:t>.</a:t>
            </a:r>
          </a:p>
        </p:txBody>
      </p:sp>
      <p:graphicFrame>
        <p:nvGraphicFramePr>
          <p:cNvPr id="2" name="Table 1"/>
          <p:cNvGraphicFramePr>
            <a:graphicFrameLocks noGrp="1"/>
          </p:cNvGraphicFramePr>
          <p:nvPr>
            <p:extLst>
              <p:ext uri="{D42A27DB-BD31-4B8C-83A1-F6EECF244321}">
                <p14:modId xmlns:p14="http://schemas.microsoft.com/office/powerpoint/2010/main" val="3638858193"/>
              </p:ext>
            </p:extLst>
          </p:nvPr>
        </p:nvGraphicFramePr>
        <p:xfrm>
          <a:off x="762000" y="2895600"/>
          <a:ext cx="7391400" cy="201168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marL="285750" indent="-285750">
                        <a:buFont typeface="Arial" panose="020B0604020202020204" pitchFamily="34" charset="0"/>
                        <a:buChar char="•"/>
                      </a:pPr>
                      <a:r>
                        <a:rPr lang="en-US" altLang="en-US" dirty="0"/>
                        <a:t>Wages</a:t>
                      </a:r>
                    </a:p>
                    <a:p>
                      <a:pPr marL="285750" indent="-285750">
                        <a:buFont typeface="Arial" panose="020B0604020202020204" pitchFamily="34" charset="0"/>
                        <a:buChar char="•"/>
                      </a:pPr>
                      <a:r>
                        <a:rPr lang="en-US" altLang="en-US" dirty="0"/>
                        <a:t>Pensions</a:t>
                      </a:r>
                    </a:p>
                    <a:p>
                      <a:pPr marL="285750" indent="-285750">
                        <a:buFont typeface="Arial" panose="020B0604020202020204" pitchFamily="34" charset="0"/>
                        <a:buChar char="•"/>
                      </a:pPr>
                      <a:r>
                        <a:rPr lang="en-US" altLang="en-US" dirty="0"/>
                        <a:t>Social Security</a:t>
                      </a:r>
                    </a:p>
                    <a:p>
                      <a:pPr marL="285750" indent="-285750">
                        <a:buFont typeface="Arial" panose="020B0604020202020204" pitchFamily="34" charset="0"/>
                        <a:buChar char="•"/>
                      </a:pPr>
                      <a:r>
                        <a:rPr lang="en-US" altLang="en-US" dirty="0"/>
                        <a:t>SSI</a:t>
                      </a:r>
                    </a:p>
                    <a:p>
                      <a:pPr marL="285750" indent="-285750">
                        <a:buFont typeface="Arial" panose="020B0604020202020204" pitchFamily="34" charset="0"/>
                        <a:buChar char="•"/>
                      </a:pPr>
                      <a:r>
                        <a:rPr lang="en-US" altLang="en-US" dirty="0"/>
                        <a:t>Railroad Retirement</a:t>
                      </a:r>
                    </a:p>
                    <a:p>
                      <a:pPr marL="285750" indent="-285750">
                        <a:buFont typeface="Arial" panose="020B0604020202020204" pitchFamily="34" charset="0"/>
                        <a:buChar char="•"/>
                      </a:pPr>
                      <a:r>
                        <a:rPr lang="en-US" altLang="en-US" dirty="0"/>
                        <a:t>Income from property</a:t>
                      </a:r>
                    </a:p>
                    <a:p>
                      <a:endParaRPr lang="en-US" dirty="0"/>
                    </a:p>
                  </a:txBody>
                  <a:tcPr/>
                </a:tc>
                <a:tc>
                  <a:txBody>
                    <a:bodyPr/>
                    <a:lstStyle/>
                    <a:p>
                      <a:pPr marL="285750" indent="-285750">
                        <a:buFont typeface="Arial" panose="020B0604020202020204" pitchFamily="34" charset="0"/>
                        <a:buChar char="•"/>
                      </a:pPr>
                      <a:r>
                        <a:rPr lang="en-US" altLang="en-US" dirty="0"/>
                        <a:t>Interest or dividends</a:t>
                      </a:r>
                    </a:p>
                    <a:p>
                      <a:pPr marL="285750" indent="-285750">
                        <a:buFont typeface="Arial" panose="020B0604020202020204" pitchFamily="34" charset="0"/>
                        <a:buChar char="•"/>
                      </a:pPr>
                      <a:r>
                        <a:rPr lang="en-US" altLang="en-US" dirty="0"/>
                        <a:t>Strike benefits</a:t>
                      </a:r>
                    </a:p>
                    <a:p>
                      <a:pPr marL="285750" indent="-285750">
                        <a:buFont typeface="Arial" panose="020B0604020202020204" pitchFamily="34" charset="0"/>
                        <a:buChar char="•"/>
                      </a:pPr>
                      <a:r>
                        <a:rPr lang="en-US" altLang="en-US" dirty="0"/>
                        <a:t>Unemployment compensation</a:t>
                      </a:r>
                    </a:p>
                    <a:p>
                      <a:pPr marL="285750" indent="-285750">
                        <a:buFont typeface="Arial" panose="020B0604020202020204" pitchFamily="34" charset="0"/>
                        <a:buChar char="•"/>
                      </a:pPr>
                      <a:r>
                        <a:rPr lang="en-US" altLang="en-US" dirty="0"/>
                        <a:t>Alimony and child support</a:t>
                      </a:r>
                    </a:p>
                    <a:p>
                      <a:pPr marL="285750" indent="-285750">
                        <a:buFont typeface="Arial" panose="020B0604020202020204" pitchFamily="34" charset="0"/>
                        <a:buChar char="•"/>
                      </a:pPr>
                      <a:r>
                        <a:rPr lang="en-US" altLang="en-US" dirty="0"/>
                        <a:t>Veteran’s benefits</a:t>
                      </a:r>
                    </a:p>
                    <a:p>
                      <a:pPr marL="285750" indent="-285750">
                        <a:buFont typeface="Arial" panose="020B0604020202020204" pitchFamily="34" charset="0"/>
                        <a:buChar char="•"/>
                      </a:pPr>
                      <a:r>
                        <a:rPr lang="en-US" altLang="en-US" dirty="0"/>
                        <a:t>Insurance and annuity payments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018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dirty="0"/>
              <a:t>Distribution Guidance</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endParaRPr lang="en-US" altLang="en-US" dirty="0"/>
          </a:p>
          <a:p>
            <a:pPr lvl="1"/>
            <a:r>
              <a:rPr lang="en-US" altLang="en-US" dirty="0"/>
              <a:t>USDA food may be distributed to a household once per week.  </a:t>
            </a:r>
          </a:p>
          <a:p>
            <a:pPr lvl="1"/>
            <a:r>
              <a:rPr lang="en-US" altLang="en-US" dirty="0"/>
              <a:t>An average sized household may receive any combination of available USDA canned and boxed food items. </a:t>
            </a:r>
            <a:r>
              <a:rPr lang="en-US" altLang="en-US" dirty="0">
                <a:highlight>
                  <a:srgbClr val="FFFF00"/>
                </a:highlight>
              </a:rPr>
              <a:t>Currently there is no limit of how much USDA foods a family may receive. </a:t>
            </a:r>
          </a:p>
          <a:p>
            <a:pPr lvl="1"/>
            <a:r>
              <a:rPr lang="en-US" altLang="en-US" dirty="0"/>
              <a:t>All USDA foods must be maintained and distributed in the original packaging.</a:t>
            </a:r>
          </a:p>
        </p:txBody>
      </p:sp>
    </p:spTree>
    <p:extLst>
      <p:ext uri="{BB962C8B-B14F-4D97-AF65-F5344CB8AC3E}">
        <p14:creationId xmlns:p14="http://schemas.microsoft.com/office/powerpoint/2010/main" val="49269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33400"/>
            <a:ext cx="8229600" cy="1143000"/>
          </a:xfrm>
        </p:spPr>
        <p:txBody>
          <a:bodyPr/>
          <a:lstStyle/>
          <a:p>
            <a:r>
              <a:rPr lang="en-US" altLang="en-US" dirty="0"/>
              <a:t>Destruction of USDA Foods</a:t>
            </a:r>
          </a:p>
        </p:txBody>
      </p:sp>
      <p:sp>
        <p:nvSpPr>
          <p:cNvPr id="27651" name="Content Placeholder 2"/>
          <p:cNvSpPr>
            <a:spLocks noGrp="1"/>
          </p:cNvSpPr>
          <p:nvPr>
            <p:ph idx="1"/>
          </p:nvPr>
        </p:nvSpPr>
        <p:spPr>
          <a:xfrm>
            <a:off x="381000" y="1752600"/>
            <a:ext cx="8474075" cy="4419600"/>
          </a:xfrm>
        </p:spPr>
        <p:txBody>
          <a:bodyPr/>
          <a:lstStyle/>
          <a:p>
            <a:r>
              <a:rPr lang="en-US" altLang="en-US" dirty="0"/>
              <a:t>All damaged USDA foods such as unsalvageable and/or outdated foods not fit for human consumption must have all USDA identifiable labels removed. They must be rendered unusable and be disposed of by burying or incinerating at a local landfill. Damaged foods must be removed immediately unless required for later inspection by VDACS. </a:t>
            </a:r>
          </a:p>
          <a:p>
            <a:pPr lvl="1"/>
            <a:r>
              <a:rPr lang="en-US" altLang="en-US" dirty="0"/>
              <a:t>If you have damaged USDA product, please let BRAFB know so we can notify VDACS and get approval for destruction. </a:t>
            </a:r>
          </a:p>
          <a:p>
            <a:r>
              <a:rPr lang="en-US" altLang="en-US" dirty="0"/>
              <a:t>All damaged USDA foods shall be reported on monthly inventory report.</a:t>
            </a:r>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0"/>
            <a:ext cx="8305800" cy="838200"/>
          </a:xfrm>
        </p:spPr>
        <p:txBody>
          <a:bodyPr/>
          <a:lstStyle/>
          <a:p>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r>
              <a:rPr lang="en-US" altLang="en-US" sz="4000" dirty="0"/>
              <a:t>Demonstrations With USDA Food</a:t>
            </a:r>
            <a:endParaRPr lang="en-US" altLang="en-US" dirty="0"/>
          </a:p>
        </p:txBody>
      </p:sp>
      <p:sp>
        <p:nvSpPr>
          <p:cNvPr id="3" name="Content Placeholder 2">
            <a:extLst>
              <a:ext uri="{FF2B5EF4-FFF2-40B4-BE49-F238E27FC236}">
                <a16:creationId xmlns:a16="http://schemas.microsoft.com/office/drawing/2014/main" id="{83E07145-C2C0-4DAB-BB67-905898467369}"/>
              </a:ext>
            </a:extLst>
          </p:cNvPr>
          <p:cNvSpPr>
            <a:spLocks noGrp="1"/>
          </p:cNvSpPr>
          <p:nvPr>
            <p:ph idx="1"/>
          </p:nvPr>
        </p:nvSpPr>
        <p:spPr/>
        <p:txBody>
          <a:bodyPr>
            <a:normAutofit/>
          </a:bodyPr>
          <a:lstStyle/>
          <a:p>
            <a:pPr marL="0" indent="0">
              <a:buFont typeface="Wingdings 2" pitchFamily="18" charset="2"/>
              <a:buNone/>
              <a:defRPr/>
            </a:pPr>
            <a:r>
              <a:rPr lang="en-US" dirty="0"/>
              <a:t>TEFAP commodities can be used for educational demonstrations at the EFO. Records should be maintained and the next </a:t>
            </a:r>
            <a:r>
              <a:rPr lang="en-US" u="sng" dirty="0"/>
              <a:t>Inventory Report </a:t>
            </a:r>
            <a:r>
              <a:rPr lang="en-US" dirty="0"/>
              <a:t>should include these as “distributed” foods.  </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marL="0" indent="0">
              <a:buFont typeface="Wingdings 2" pitchFamily="18" charset="2"/>
              <a:buNone/>
            </a:pPr>
            <a:r>
              <a:rPr lang="en-US" altLang="en-US" sz="3200" dirty="0"/>
              <a:t>Required Reporting to BRAFB:</a:t>
            </a:r>
          </a:p>
          <a:p>
            <a:pPr lvl="1">
              <a:buFont typeface="Arial" panose="020B0604020202020204" pitchFamily="34" charset="0"/>
              <a:buChar char="•"/>
            </a:pPr>
            <a:r>
              <a:rPr lang="en-US" altLang="en-US" dirty="0"/>
              <a:t>Monthly Inventory of USDA food, if you are taking inventory by case count please note this on inventory form</a:t>
            </a:r>
          </a:p>
          <a:p>
            <a:pPr lvl="1">
              <a:buFont typeface="Arial" panose="020B0604020202020204" pitchFamily="34" charset="0"/>
              <a:buChar char="•"/>
            </a:pPr>
            <a:r>
              <a:rPr lang="en-US" altLang="en-US" dirty="0"/>
              <a:t>Link2Feed with TEFAP application </a:t>
            </a:r>
          </a:p>
          <a:p>
            <a:pPr lvl="1">
              <a:buFont typeface="Arial" panose="020B0604020202020204" pitchFamily="34" charset="0"/>
              <a:buChar char="•"/>
            </a:pPr>
            <a:endParaRPr lang="en-US" altLang="en-US" dirty="0"/>
          </a:p>
          <a:p>
            <a:pPr marL="0" indent="0">
              <a:buFont typeface="Wingdings 2" pitchFamily="18" charset="2"/>
              <a:buNone/>
            </a:pPr>
            <a:r>
              <a:rPr lang="en-US" altLang="en-US" dirty="0"/>
              <a:t>All records must be retained for three years plus the current year </a:t>
            </a:r>
          </a:p>
          <a:p>
            <a:pPr marL="0" indent="0">
              <a:buFont typeface="Wingdings 2" pitchFamily="18" charset="2"/>
              <a:buNone/>
            </a:pPr>
            <a:endParaRPr lang="en-US" altLang="en-US" dirty="0"/>
          </a:p>
          <a:p>
            <a:pPr marL="0" indent="0">
              <a:buFont typeface="Wingdings 2" pitchFamily="18" charset="2"/>
              <a:buNone/>
            </a:pPr>
            <a:r>
              <a:rPr lang="en-US" altLang="en-US" dirty="0"/>
              <a:t>Any SDOI forms on hand after  the fiscal year must be returned to the Food Bank by July 5.</a:t>
            </a:r>
          </a:p>
          <a:p>
            <a:pPr marL="0" indent="0">
              <a:buFont typeface="Wingdings 2" pitchFamily="18" charset="2"/>
              <a:buNone/>
            </a:pPr>
            <a:endParaRPr lang="en-US" altLang="en-US" dirty="0"/>
          </a:p>
          <a:p>
            <a:pPr marL="0" indent="0">
              <a:buFont typeface="Wingdings 2" pitchFamily="18" charset="2"/>
              <a:buNone/>
            </a:pPr>
            <a:r>
              <a:rPr lang="en-US" altLang="en-US" dirty="0"/>
              <a:t>				</a:t>
            </a:r>
          </a:p>
        </p:txBody>
      </p:sp>
      <p:sp>
        <p:nvSpPr>
          <p:cNvPr id="4" name="Title 1"/>
          <p:cNvSpPr>
            <a:spLocks noGrp="1"/>
          </p:cNvSpPr>
          <p:nvPr>
            <p:ph type="title"/>
          </p:nvPr>
        </p:nvSpPr>
        <p:spPr>
          <a:xfrm>
            <a:off x="457200" y="533400"/>
            <a:ext cx="8229600" cy="1143000"/>
          </a:xfrm>
        </p:spPr>
        <p:txBody>
          <a:bodyPr/>
          <a:lstStyle/>
          <a:p>
            <a:r>
              <a:rPr lang="en-US" altLang="en-US" dirty="0"/>
              <a:t>Recordkeeping and Reporting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dirty="0"/>
              <a:t>Civil Rights </a:t>
            </a:r>
          </a:p>
        </p:txBody>
      </p:sp>
      <p:sp>
        <p:nvSpPr>
          <p:cNvPr id="12291" name="Subtitle 2"/>
          <p:cNvSpPr>
            <a:spLocks noGrp="1"/>
          </p:cNvSpPr>
          <p:nvPr>
            <p:ph type="subTitle" idx="1"/>
          </p:nvPr>
        </p:nvSpPr>
        <p:spPr>
          <a:xfrm>
            <a:off x="533400" y="3505200"/>
            <a:ext cx="7854950" cy="866775"/>
          </a:xfrm>
        </p:spPr>
        <p:txBody>
          <a:bodyPr/>
          <a:lstStyle/>
          <a:p>
            <a:pPr marR="0" algn="ctr"/>
            <a:r>
              <a:rPr lang="en-US" altLang="en-US" sz="5400" dirty="0">
                <a:solidFill>
                  <a:srgbClr val="C00000"/>
                </a:solidFill>
              </a:rPr>
              <a:t>Ensuring Access During Food Distribution</a:t>
            </a:r>
          </a:p>
        </p:txBody>
      </p:sp>
    </p:spTree>
    <p:extLst>
      <p:ext uri="{BB962C8B-B14F-4D97-AF65-F5344CB8AC3E}">
        <p14:creationId xmlns:p14="http://schemas.microsoft.com/office/powerpoint/2010/main" val="240050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dirty="0"/>
              <a:t>Primary Responsibility	</a:t>
            </a:r>
          </a:p>
        </p:txBody>
      </p:sp>
      <p:sp>
        <p:nvSpPr>
          <p:cNvPr id="3" name="Content Placeholder 2"/>
          <p:cNvSpPr>
            <a:spLocks noGrp="1"/>
          </p:cNvSpPr>
          <p:nvPr>
            <p:ph idx="1"/>
          </p:nvPr>
        </p:nvSpPr>
        <p:spPr/>
        <p:txBody>
          <a:bodyPr/>
          <a:lstStyle/>
          <a:p>
            <a:pPr marL="0" indent="0">
              <a:buNone/>
            </a:pPr>
            <a:r>
              <a:rPr lang="en-US" sz="3200" dirty="0"/>
              <a:t>Ensure that no person is excluded from participation in, denied benefits of, or is subject to any discrimination under TEFAP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dirty="0"/>
              <a:t>Non-Discrimination Statement</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3962400" cy="4530725"/>
          </a:xfrm>
        </p:spPr>
        <p:txBody>
          <a:bodyPr>
            <a:normAutofit/>
          </a:bodyPr>
          <a:lstStyle/>
          <a:p>
            <a:pPr marL="0" indent="0" eaLnBrk="1" fontAlgn="auto" hangingPunct="1">
              <a:spcAft>
                <a:spcPts val="0"/>
              </a:spcAft>
              <a:buClr>
                <a:schemeClr val="accent3"/>
              </a:buClr>
              <a:buNone/>
              <a:defRPr/>
            </a:pPr>
            <a:r>
              <a:rPr lang="en-US" sz="2400" dirty="0"/>
              <a:t>All public announcements and documents must include non-discrimination statement. </a:t>
            </a:r>
          </a:p>
          <a:p>
            <a:pPr marL="0" indent="0" eaLnBrk="1" fontAlgn="auto" hangingPunct="1">
              <a:spcAft>
                <a:spcPts val="0"/>
              </a:spcAft>
              <a:buClr>
                <a:schemeClr val="accent3"/>
              </a:buClr>
              <a:buNone/>
              <a:defRPr/>
            </a:pPr>
            <a:endParaRPr lang="en-US" sz="2400" dirty="0"/>
          </a:p>
          <a:p>
            <a:pPr marL="0" indent="0" eaLnBrk="1" fontAlgn="auto" hangingPunct="1">
              <a:spcAft>
                <a:spcPts val="0"/>
              </a:spcAft>
              <a:buClr>
                <a:schemeClr val="accent3"/>
              </a:buClr>
              <a:buNone/>
              <a:defRPr/>
            </a:pPr>
            <a:r>
              <a:rPr lang="en-US" sz="2400" dirty="0"/>
              <a:t>Full statement, except where space does not permit, then:</a:t>
            </a:r>
          </a:p>
          <a:p>
            <a:pPr marL="0" indent="0" eaLnBrk="1" fontAlgn="auto" hangingPunct="1">
              <a:spcAft>
                <a:spcPts val="0"/>
              </a:spcAft>
              <a:buClr>
                <a:schemeClr val="accent3"/>
              </a:buClr>
              <a:buNone/>
              <a:defRPr/>
            </a:pPr>
            <a:endParaRPr lang="en-US" sz="2400" dirty="0"/>
          </a:p>
          <a:p>
            <a:pPr marL="0" indent="0" algn="ctr" eaLnBrk="1" fontAlgn="auto" hangingPunct="1">
              <a:spcAft>
                <a:spcPts val="0"/>
              </a:spcAft>
              <a:buClr>
                <a:schemeClr val="accent3"/>
              </a:buClr>
              <a:buNone/>
              <a:defRPr/>
            </a:pPr>
            <a:r>
              <a:rPr lang="en-US" sz="2000" dirty="0"/>
              <a:t>“This institution is an equal opportunity provider.”</a:t>
            </a:r>
          </a:p>
          <a:p>
            <a:pPr marL="0" indent="0" eaLnBrk="1" fontAlgn="auto" hangingPunct="1">
              <a:spcAft>
                <a:spcPts val="0"/>
              </a:spcAft>
              <a:buClr>
                <a:schemeClr val="accent3"/>
              </a:buClr>
              <a:buNone/>
              <a:defRPr/>
            </a:pPr>
            <a:endParaRPr lang="en-US" sz="2800" dirty="0"/>
          </a:p>
        </p:txBody>
      </p:sp>
      <p:pic>
        <p:nvPicPr>
          <p:cNvPr id="2458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23636" r="53580" b="17071"/>
          <a:stretch/>
        </p:blipFill>
        <p:spPr bwMode="auto">
          <a:xfrm>
            <a:off x="4423615" y="1905000"/>
            <a:ext cx="4528903"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35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dirty="0"/>
              <a:t>Required Displays At Distribution Sites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8149384" cy="4530725"/>
          </a:xfrm>
        </p:spPr>
        <p:txBody>
          <a:bodyPr>
            <a:normAutofit/>
          </a:bodyPr>
          <a:lstStyle/>
          <a:p>
            <a:pPr eaLnBrk="1" fontAlgn="auto" hangingPunct="1">
              <a:spcAft>
                <a:spcPts val="0"/>
              </a:spcAft>
              <a:buClr>
                <a:schemeClr val="accent3"/>
              </a:buClr>
              <a:buFont typeface="Arial" panose="020B0604020202020204" pitchFamily="34" charset="0"/>
              <a:buChar char="•"/>
              <a:defRPr/>
            </a:pPr>
            <a:r>
              <a:rPr lang="en-US" sz="2800" dirty="0"/>
              <a:t>  USDA civil rights poster  “And Justice for All”</a:t>
            </a:r>
          </a:p>
          <a:p>
            <a:pPr eaLnBrk="1" fontAlgn="auto" hangingPunct="1">
              <a:spcAft>
                <a:spcPts val="0"/>
              </a:spcAft>
              <a:buClr>
                <a:schemeClr val="accent3"/>
              </a:buClr>
              <a:buFont typeface="Arial" panose="020B0604020202020204" pitchFamily="34" charset="0"/>
              <a:buChar char="•"/>
              <a:defRPr/>
            </a:pPr>
            <a:endParaRPr lang="en-US" sz="2800" dirty="0"/>
          </a:p>
          <a:p>
            <a:pPr eaLnBrk="1" fontAlgn="auto" hangingPunct="1">
              <a:spcAft>
                <a:spcPts val="0"/>
              </a:spcAft>
              <a:buClr>
                <a:schemeClr val="accent3"/>
              </a:buClr>
              <a:buFont typeface="Arial" panose="020B0604020202020204" pitchFamily="34" charset="0"/>
              <a:buChar char="•"/>
              <a:defRPr/>
            </a:pPr>
            <a:r>
              <a:rPr lang="en-US" sz="2800" dirty="0"/>
              <a:t>  Civil Rights Complaint Information and Form</a:t>
            </a:r>
          </a:p>
          <a:p>
            <a:pPr marL="0" indent="0" eaLnBrk="1" fontAlgn="auto" hangingPunct="1">
              <a:spcAft>
                <a:spcPts val="0"/>
              </a:spcAft>
              <a:buClr>
                <a:schemeClr val="accent3"/>
              </a:buClr>
              <a:buNone/>
              <a:defRPr/>
            </a:pPr>
            <a:r>
              <a:rPr lang="en-US" sz="2800" dirty="0"/>
              <a:t>	</a:t>
            </a:r>
            <a:r>
              <a:rPr lang="en-US" sz="2400" dirty="0"/>
              <a:t>Multiple languages, where appropriate</a:t>
            </a:r>
          </a:p>
          <a:p>
            <a:pPr eaLnBrk="1" fontAlgn="auto" hangingPunct="1">
              <a:spcAft>
                <a:spcPts val="0"/>
              </a:spcAft>
              <a:buClr>
                <a:schemeClr val="accent3"/>
              </a:buClr>
              <a:buFont typeface="Arial" panose="020B0604020202020204" pitchFamily="34" charset="0"/>
              <a:buChar char="•"/>
              <a:defRPr/>
            </a:pPr>
            <a:endParaRPr lang="en-US" sz="2400" dirty="0"/>
          </a:p>
          <a:p>
            <a:pPr marL="0" indent="0" eaLnBrk="1" fontAlgn="auto" hangingPunct="1">
              <a:spcAft>
                <a:spcPts val="0"/>
              </a:spcAft>
              <a:buClr>
                <a:schemeClr val="accent3"/>
              </a:buClr>
              <a:buNone/>
              <a:defRPr/>
            </a:pPr>
            <a:r>
              <a:rPr lang="en-US" sz="2400" dirty="0"/>
              <a:t>	</a:t>
            </a:r>
          </a:p>
        </p:txBody>
      </p:sp>
    </p:spTree>
    <p:extLst>
      <p:ext uri="{BB962C8B-B14F-4D97-AF65-F5344CB8AC3E}">
        <p14:creationId xmlns:p14="http://schemas.microsoft.com/office/powerpoint/2010/main" val="356844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2532-AFAE-48B1-9E9C-DE6A08B691F3}"/>
              </a:ext>
            </a:extLst>
          </p:cNvPr>
          <p:cNvSpPr>
            <a:spLocks noGrp="1"/>
          </p:cNvSpPr>
          <p:nvPr>
            <p:ph type="title"/>
          </p:nvPr>
        </p:nvSpPr>
        <p:spPr/>
        <p:txBody>
          <a:bodyPr/>
          <a:lstStyle/>
          <a:p>
            <a:r>
              <a:rPr lang="en-US" altLang="en-US" sz="5400" dirty="0"/>
              <a:t>Required Displays- continued</a:t>
            </a:r>
            <a:endParaRPr lang="en-US" dirty="0"/>
          </a:p>
        </p:txBody>
      </p:sp>
      <p:sp>
        <p:nvSpPr>
          <p:cNvPr id="3" name="Content Placeholder 2">
            <a:extLst>
              <a:ext uri="{FF2B5EF4-FFF2-40B4-BE49-F238E27FC236}">
                <a16:creationId xmlns:a16="http://schemas.microsoft.com/office/drawing/2014/main" id="{C4FDB853-4952-499E-BFD7-5820985DBD33}"/>
              </a:ext>
            </a:extLst>
          </p:cNvPr>
          <p:cNvSpPr>
            <a:spLocks noGrp="1"/>
          </p:cNvSpPr>
          <p:nvPr>
            <p:ph idx="1"/>
          </p:nvPr>
        </p:nvSpPr>
        <p:spPr>
          <a:xfrm>
            <a:off x="457200" y="2514600"/>
            <a:ext cx="3665538" cy="2941637"/>
          </a:xfrm>
        </p:spPr>
        <p:txBody>
          <a:bodyPr/>
          <a:lstStyle/>
          <a:p>
            <a:pPr eaLnBrk="1" fontAlgn="auto" hangingPunct="1">
              <a:spcAft>
                <a:spcPts val="0"/>
              </a:spcAft>
              <a:buClr>
                <a:schemeClr val="accent3"/>
              </a:buClr>
              <a:buFont typeface="Arial" panose="020B0604020202020204" pitchFamily="34" charset="0"/>
              <a:buChar char="•"/>
              <a:defRPr/>
            </a:pPr>
            <a:r>
              <a:rPr lang="en-US" sz="2400" dirty="0"/>
              <a:t> 7 CFR Part 16 – Notice of right to be referred to an  alternative non-religious provider where available </a:t>
            </a:r>
          </a:p>
        </p:txBody>
      </p:sp>
      <p:pic>
        <p:nvPicPr>
          <p:cNvPr id="5" name="Picture 4">
            <a:extLst>
              <a:ext uri="{FF2B5EF4-FFF2-40B4-BE49-F238E27FC236}">
                <a16:creationId xmlns:a16="http://schemas.microsoft.com/office/drawing/2014/main" id="{ACD7A823-5359-4B4E-8D22-D4AF757421F5}"/>
              </a:ext>
            </a:extLst>
          </p:cNvPr>
          <p:cNvPicPr>
            <a:picLocks noChangeAspect="1"/>
          </p:cNvPicPr>
          <p:nvPr/>
        </p:nvPicPr>
        <p:blipFill>
          <a:blip r:embed="rId2"/>
          <a:stretch>
            <a:fillRect/>
          </a:stretch>
        </p:blipFill>
        <p:spPr>
          <a:xfrm>
            <a:off x="4648200" y="1847850"/>
            <a:ext cx="3665538" cy="4854361"/>
          </a:xfrm>
          <a:prstGeom prst="rect">
            <a:avLst/>
          </a:prstGeom>
        </p:spPr>
      </p:pic>
    </p:spTree>
    <p:extLst>
      <p:ext uri="{BB962C8B-B14F-4D97-AF65-F5344CB8AC3E}">
        <p14:creationId xmlns:p14="http://schemas.microsoft.com/office/powerpoint/2010/main" val="134587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514350"/>
          </a:xfrm>
        </p:spPr>
        <p:txBody>
          <a:bodyPr/>
          <a:lstStyle/>
          <a:p>
            <a:pPr algn="ctr"/>
            <a:r>
              <a:rPr lang="en-US" altLang="en-US" sz="3600" dirty="0">
                <a:ea typeface="Verdana" panose="020B0604030504040204" pitchFamily="34" charset="0"/>
                <a:cs typeface="Verdana" panose="020B0604030504040204" pitchFamily="34" charset="0"/>
              </a:rPr>
              <a:t>Meeting Agenda</a:t>
            </a:r>
          </a:p>
        </p:txBody>
      </p:sp>
      <p:sp>
        <p:nvSpPr>
          <p:cNvPr id="3" name="Content Placeholder 2">
            <a:extLst>
              <a:ext uri="{FF2B5EF4-FFF2-40B4-BE49-F238E27FC236}">
                <a16:creationId xmlns:a16="http://schemas.microsoft.com/office/drawing/2014/main" id="{816573BF-903F-41CF-9098-812B93EF3857}"/>
              </a:ext>
            </a:extLst>
          </p:cNvPr>
          <p:cNvSpPr>
            <a:spLocks noGrp="1"/>
          </p:cNvSpPr>
          <p:nvPr>
            <p:ph idx="1"/>
          </p:nvPr>
        </p:nvSpPr>
        <p:spPr>
          <a:xfrm>
            <a:off x="457200" y="1676400"/>
            <a:ext cx="8229600" cy="4267200"/>
          </a:xfrm>
        </p:spPr>
        <p:txBody>
          <a:bodyPr/>
          <a:lstStyle/>
          <a:p>
            <a:pPr>
              <a:defRPr/>
            </a:pPr>
            <a:r>
              <a:rPr lang="en-US" sz="3200" dirty="0">
                <a:latin typeface="Verdana" panose="020B0604030504040204" pitchFamily="34" charset="0"/>
                <a:ea typeface="Verdana" panose="020B0604030504040204" pitchFamily="34" charset="0"/>
                <a:cs typeface="Verdana" panose="020B0604030504040204" pitchFamily="34" charset="0"/>
              </a:rPr>
              <a:t>TEFAP Background</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EFO Responsibilities</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Key Program Elements</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Civil Rights</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Basic Food Safety</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Q&amp;A</a:t>
            </a:r>
          </a:p>
          <a:p>
            <a:pPr marL="0" indent="0">
              <a:buFont typeface="Wingdings 2" pitchFamily="18" charset="2"/>
              <a:buNone/>
              <a:defRPr/>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dirty="0"/>
              <a:t>Religious Activities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8149384" cy="4530725"/>
          </a:xfrm>
        </p:spPr>
        <p:txBody>
          <a:bodyPr>
            <a:normAutofit/>
          </a:bodyPr>
          <a:lstStyle/>
          <a:p>
            <a:pPr marL="0" indent="0" eaLnBrk="1" fontAlgn="auto" hangingPunct="1">
              <a:spcAft>
                <a:spcPts val="0"/>
              </a:spcAft>
              <a:buClr>
                <a:schemeClr val="accent3"/>
              </a:buClr>
              <a:buNone/>
              <a:defRPr/>
            </a:pPr>
            <a:r>
              <a:rPr lang="en-US" sz="2400" dirty="0"/>
              <a:t>Agencies may not engage in inherently religious activities, such as worship, religious instruction, or proselytization, as part of the programs or services supported with direct USDA assistance.  </a:t>
            </a:r>
          </a:p>
          <a:p>
            <a:pPr marL="0" indent="0" eaLnBrk="1" fontAlgn="auto" hangingPunct="1">
              <a:spcAft>
                <a:spcPts val="0"/>
              </a:spcAft>
              <a:buClr>
                <a:schemeClr val="accent3"/>
              </a:buClr>
              <a:buNone/>
              <a:defRPr/>
            </a:pPr>
            <a:r>
              <a:rPr lang="en-US" sz="2400" dirty="0"/>
              <a:t>If an organization conducts such activities, the activities must be:</a:t>
            </a:r>
          </a:p>
          <a:p>
            <a:pPr eaLnBrk="1" fontAlgn="auto" hangingPunct="1">
              <a:spcAft>
                <a:spcPts val="0"/>
              </a:spcAft>
              <a:buClr>
                <a:schemeClr val="accent3"/>
              </a:buClr>
              <a:buFont typeface="Arial" panose="020B0604020202020204" pitchFamily="34" charset="0"/>
              <a:buChar char="•"/>
              <a:defRPr/>
            </a:pPr>
            <a:r>
              <a:rPr lang="en-US" sz="2400" dirty="0"/>
              <a:t>offered separately, in TIME or LOCATION, from the food distribution, and </a:t>
            </a:r>
          </a:p>
          <a:p>
            <a:pPr eaLnBrk="1" fontAlgn="auto" hangingPunct="1">
              <a:spcAft>
                <a:spcPts val="0"/>
              </a:spcAft>
              <a:buClr>
                <a:schemeClr val="accent3"/>
              </a:buClr>
              <a:buFont typeface="Arial" panose="020B0604020202020204" pitchFamily="34" charset="0"/>
              <a:buChar char="•"/>
              <a:defRPr/>
            </a:pPr>
            <a:r>
              <a:rPr lang="en-US" sz="2400" dirty="0"/>
              <a:t>participation must be voluntary.	</a:t>
            </a:r>
          </a:p>
        </p:txBody>
      </p:sp>
    </p:spTree>
    <p:extLst>
      <p:ext uri="{BB962C8B-B14F-4D97-AF65-F5344CB8AC3E}">
        <p14:creationId xmlns:p14="http://schemas.microsoft.com/office/powerpoint/2010/main" val="188150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dirty="0"/>
              <a:t>Civil Rights Training</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8149384" cy="4530725"/>
          </a:xfrm>
        </p:spPr>
        <p:txBody>
          <a:bodyPr>
            <a:normAutofit fontScale="85000" lnSpcReduction="10000"/>
          </a:bodyPr>
          <a:lstStyle/>
          <a:p>
            <a:pPr marL="26987" indent="0">
              <a:buNone/>
              <a:defRPr/>
            </a:pPr>
            <a:r>
              <a:rPr lang="en-US" sz="3200" dirty="0"/>
              <a:t>EFO’s must train their staff and volunteers on civil rights and procedures to handle a complaint.  </a:t>
            </a:r>
          </a:p>
          <a:p>
            <a:pPr marL="484187" indent="-457200">
              <a:spcBef>
                <a:spcPts val="1800"/>
              </a:spcBef>
              <a:buFont typeface="Arial" panose="020B0604020202020204" pitchFamily="34" charset="0"/>
              <a:buChar char="•"/>
              <a:defRPr/>
            </a:pPr>
            <a:r>
              <a:rPr lang="en-US" sz="2400" dirty="0"/>
              <a:t>Staff that interacts with the program applicants or participants, and those persons, who supervise staff, must be provided civil rights training on an </a:t>
            </a:r>
            <a:r>
              <a:rPr lang="en-US" sz="2400" b="1" dirty="0"/>
              <a:t>annual basis.  </a:t>
            </a:r>
            <a:r>
              <a:rPr lang="en-US" sz="2400" dirty="0"/>
              <a:t>Training must be documented and include:</a:t>
            </a:r>
          </a:p>
          <a:p>
            <a:pPr marL="850900" lvl="1" indent="-457200">
              <a:buFont typeface="Arial" panose="020B0604020202020204" pitchFamily="34" charset="0"/>
              <a:buChar char="•"/>
              <a:defRPr/>
            </a:pPr>
            <a:r>
              <a:rPr lang="en-US" sz="2200" dirty="0"/>
              <a:t>Knowledge of protected classes</a:t>
            </a:r>
          </a:p>
          <a:p>
            <a:pPr marL="850900" lvl="1" indent="-457200">
              <a:buFont typeface="Arial" panose="020B0604020202020204" pitchFamily="34" charset="0"/>
              <a:buChar char="•"/>
              <a:defRPr/>
            </a:pPr>
            <a:r>
              <a:rPr lang="en-US" sz="2200" dirty="0"/>
              <a:t>Effective public notification</a:t>
            </a:r>
          </a:p>
          <a:p>
            <a:pPr marL="850900" lvl="1" indent="-457200">
              <a:buFont typeface="Arial" panose="020B0604020202020204" pitchFamily="34" charset="0"/>
              <a:buChar char="•"/>
              <a:defRPr/>
            </a:pPr>
            <a:r>
              <a:rPr lang="en-US" sz="2200" dirty="0"/>
              <a:t>Complaint procedures and conflict resolution</a:t>
            </a:r>
          </a:p>
          <a:p>
            <a:pPr marL="850900" lvl="1" indent="-457200">
              <a:buFont typeface="Arial" panose="020B0604020202020204" pitchFamily="34" charset="0"/>
              <a:buChar char="•"/>
              <a:defRPr/>
            </a:pPr>
            <a:r>
              <a:rPr lang="en-US" sz="2200" dirty="0"/>
              <a:t>Customer service</a:t>
            </a:r>
          </a:p>
          <a:p>
            <a:pPr marL="850900" lvl="1" indent="-457200">
              <a:buFont typeface="Arial" panose="020B0604020202020204" pitchFamily="34" charset="0"/>
              <a:buChar char="•"/>
              <a:defRPr/>
            </a:pPr>
            <a:r>
              <a:rPr lang="en-US" sz="2200" dirty="0"/>
              <a:t>Language assistance and accommodation of persons with disabilities</a:t>
            </a:r>
          </a:p>
          <a:p>
            <a:pPr marL="850900" lvl="1" indent="-457200">
              <a:buFont typeface="Arial" panose="020B0604020202020204" pitchFamily="34" charset="0"/>
              <a:buChar char="•"/>
              <a:defRPr/>
            </a:pPr>
            <a:r>
              <a:rPr lang="en-US" sz="2200" dirty="0"/>
              <a:t>Compliance review techniques and noncompliance resolution</a:t>
            </a:r>
          </a:p>
        </p:txBody>
      </p:sp>
    </p:spTree>
    <p:extLst>
      <p:ext uri="{BB962C8B-B14F-4D97-AF65-F5344CB8AC3E}">
        <p14:creationId xmlns:p14="http://schemas.microsoft.com/office/powerpoint/2010/main" val="506190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dirty="0"/>
              <a:t>Handling Civil Rights Complaints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8149384" cy="4530725"/>
          </a:xfrm>
        </p:spPr>
        <p:txBody>
          <a:bodyPr>
            <a:normAutofit fontScale="92500"/>
          </a:bodyPr>
          <a:lstStyle/>
          <a:p>
            <a:pPr marL="369887" indent="-342900">
              <a:buFont typeface="Arial" panose="020B0604020202020204" pitchFamily="34" charset="0"/>
              <a:buChar char="•"/>
              <a:defRPr/>
            </a:pPr>
            <a:r>
              <a:rPr lang="en-US" sz="2200" dirty="0"/>
              <a:t>All complaints alleging discrimination on the basis of race, color, national origin, age, sex or handicap must be accepted by the EFO.</a:t>
            </a:r>
          </a:p>
          <a:p>
            <a:pPr marL="369887" indent="-342900">
              <a:buFont typeface="Arial" panose="020B0604020202020204" pitchFamily="34" charset="0"/>
              <a:buChar char="•"/>
              <a:defRPr/>
            </a:pPr>
            <a:endParaRPr lang="en-US" sz="2200" dirty="0"/>
          </a:p>
          <a:p>
            <a:pPr marL="369887" indent="-342900">
              <a:buFont typeface="Arial" panose="020B0604020202020204" pitchFamily="34" charset="0"/>
              <a:buChar char="•"/>
              <a:defRPr/>
            </a:pPr>
            <a:r>
              <a:rPr lang="en-US" sz="2200" dirty="0"/>
              <a:t>Complaints may be accepted verbally or in writing.  EFOs should use the Civil Rights Complaint form to record pertinent information and should make all efforts to secure all of the information from the complainant.</a:t>
            </a:r>
          </a:p>
          <a:p>
            <a:pPr marL="369887" indent="-342900">
              <a:buFont typeface="Arial" panose="020B0604020202020204" pitchFamily="34" charset="0"/>
              <a:buChar char="•"/>
              <a:defRPr/>
            </a:pPr>
            <a:endParaRPr lang="en-US" sz="2200" dirty="0"/>
          </a:p>
          <a:p>
            <a:pPr marL="369887" indent="-342900">
              <a:buFont typeface="Arial" panose="020B0604020202020204" pitchFamily="34" charset="0"/>
              <a:buChar char="•"/>
              <a:defRPr/>
            </a:pPr>
            <a:r>
              <a:rPr lang="en-US" sz="2200" dirty="0"/>
              <a:t>No complaint shall be refused or ignored because the information is incomplete.  </a:t>
            </a:r>
          </a:p>
          <a:p>
            <a:pPr marL="369887" indent="-342900">
              <a:buFont typeface="Arial" panose="020B0604020202020204" pitchFamily="34" charset="0"/>
              <a:buChar char="•"/>
              <a:defRPr/>
            </a:pPr>
            <a:endParaRPr lang="en-US" sz="2200" dirty="0"/>
          </a:p>
          <a:p>
            <a:pPr marL="369887" indent="-342900">
              <a:buFont typeface="Arial" panose="020B0604020202020204" pitchFamily="34" charset="0"/>
              <a:buChar char="•"/>
              <a:defRPr/>
            </a:pPr>
            <a:r>
              <a:rPr lang="en-US" sz="2200" dirty="0"/>
              <a:t>EFO should submit or facilitate submission of the form to VDACS</a:t>
            </a:r>
          </a:p>
          <a:p>
            <a:pPr marL="369887" indent="-342900">
              <a:buFont typeface="Arial" panose="020B0604020202020204" pitchFamily="34" charset="0"/>
              <a:buChar char="•"/>
              <a:defRPr/>
            </a:pPr>
            <a:endParaRPr lang="en-US" sz="2200" dirty="0"/>
          </a:p>
        </p:txBody>
      </p:sp>
    </p:spTree>
    <p:extLst>
      <p:ext uri="{BB962C8B-B14F-4D97-AF65-F5344CB8AC3E}">
        <p14:creationId xmlns:p14="http://schemas.microsoft.com/office/powerpoint/2010/main" val="234765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dirty="0"/>
              <a:t>Food Safety</a:t>
            </a:r>
          </a:p>
        </p:txBody>
      </p:sp>
      <p:sp>
        <p:nvSpPr>
          <p:cNvPr id="12291" name="Subtitle 2"/>
          <p:cNvSpPr>
            <a:spLocks noGrp="1"/>
          </p:cNvSpPr>
          <p:nvPr>
            <p:ph type="subTitle" idx="1"/>
          </p:nvPr>
        </p:nvSpPr>
        <p:spPr>
          <a:xfrm>
            <a:off x="533400" y="4114800"/>
            <a:ext cx="7854950" cy="866775"/>
          </a:xfrm>
        </p:spPr>
        <p:txBody>
          <a:bodyPr/>
          <a:lstStyle/>
          <a:p>
            <a:pPr marR="0" algn="ctr"/>
            <a:r>
              <a:rPr lang="en-US" altLang="en-US" sz="5400" dirty="0">
                <a:solidFill>
                  <a:srgbClr val="C00000"/>
                </a:solidFill>
              </a:rPr>
              <a:t>Ensuring Safe Food Distribution</a:t>
            </a:r>
          </a:p>
        </p:txBody>
      </p:sp>
    </p:spTree>
    <p:extLst>
      <p:ext uri="{BB962C8B-B14F-4D97-AF65-F5344CB8AC3E}">
        <p14:creationId xmlns:p14="http://schemas.microsoft.com/office/powerpoint/2010/main" val="190671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1066800"/>
            <a:ext cx="8229600" cy="1143000"/>
          </a:xfrm>
        </p:spPr>
        <p:txBody>
          <a:bodyPr/>
          <a:lstStyle/>
          <a:p>
            <a:r>
              <a:rPr lang="en-US" altLang="en-US" sz="5400"/>
              <a:t>Food Safety Review</a:t>
            </a:r>
            <a:br>
              <a:rPr lang="en-US" altLang="en-US" sz="5400"/>
            </a:br>
            <a:br>
              <a:rPr lang="en-US" altLang="en-US" sz="2000"/>
            </a:br>
            <a:endParaRPr lang="en-US" altLang="en-US" sz="2000"/>
          </a:p>
        </p:txBody>
      </p:sp>
      <p:sp>
        <p:nvSpPr>
          <p:cNvPr id="23555" name="Content Placeholder 2"/>
          <p:cNvSpPr>
            <a:spLocks noGrp="1"/>
          </p:cNvSpPr>
          <p:nvPr>
            <p:ph idx="1"/>
          </p:nvPr>
        </p:nvSpPr>
        <p:spPr>
          <a:xfrm>
            <a:off x="457200" y="1600200"/>
            <a:ext cx="8229600" cy="5029200"/>
          </a:xfrm>
        </p:spPr>
        <p:txBody>
          <a:bodyPr/>
          <a:lstStyle/>
          <a:p>
            <a:pPr>
              <a:buFont typeface="Arial" panose="020B0604020202020204" pitchFamily="34" charset="0"/>
              <a:buChar char="•"/>
            </a:pPr>
            <a:r>
              <a:rPr lang="en-US" altLang="en-US" sz="2400" dirty="0"/>
              <a:t>Temperature Charts-3 times a week, more if possible</a:t>
            </a:r>
          </a:p>
          <a:p>
            <a:pPr>
              <a:buFont typeface="Arial" panose="020B0604020202020204" pitchFamily="34" charset="0"/>
              <a:buChar char="•"/>
            </a:pPr>
            <a:r>
              <a:rPr lang="en-US" altLang="en-US" sz="2400" dirty="0"/>
              <a:t>Refrigerators  and Freezers must have internal thermometers</a:t>
            </a:r>
          </a:p>
          <a:p>
            <a:pPr>
              <a:buFont typeface="Arial" panose="020B0604020202020204" pitchFamily="34" charset="0"/>
              <a:buChar char="•"/>
            </a:pPr>
            <a:r>
              <a:rPr lang="en-US" altLang="en-US" sz="2400" dirty="0"/>
              <a:t>Refrigerators temp between 32-40 degrees</a:t>
            </a:r>
          </a:p>
          <a:p>
            <a:pPr>
              <a:buFont typeface="Arial" panose="020B0604020202020204" pitchFamily="34" charset="0"/>
              <a:buChar char="•"/>
            </a:pPr>
            <a:r>
              <a:rPr lang="en-US" altLang="en-US" sz="2400" dirty="0"/>
              <a:t>Freezer temp at or below 0 degrees</a:t>
            </a:r>
          </a:p>
          <a:p>
            <a:pPr>
              <a:buFont typeface="Arial" panose="020B0604020202020204" pitchFamily="34" charset="0"/>
              <a:buChar char="•"/>
            </a:pPr>
            <a:r>
              <a:rPr lang="en-US" altLang="en-US" sz="2400" dirty="0"/>
              <a:t>Shelf stable foods should be stored in a cool, dry location (between 40-70 degrees)</a:t>
            </a:r>
          </a:p>
          <a:p>
            <a:pPr>
              <a:buFont typeface="Arial" panose="020B0604020202020204" pitchFamily="34" charset="0"/>
              <a:buChar char="•"/>
            </a:pPr>
            <a:r>
              <a:rPr lang="en-US" altLang="en-US" sz="2400" dirty="0"/>
              <a:t>Keep items away from  walls, steam pipes, chemicals and at least 6 inches off floor, away from walls and ceilings</a:t>
            </a:r>
          </a:p>
          <a:p>
            <a:pPr>
              <a:buFont typeface="Arial" panose="020B0604020202020204" pitchFamily="34" charset="0"/>
              <a:buChar char="•"/>
            </a:pPr>
            <a:r>
              <a:rPr lang="en-US" altLang="en-US" sz="2400" dirty="0"/>
              <a:t>Protect against pests and rodents</a:t>
            </a:r>
          </a:p>
          <a:p>
            <a:pPr>
              <a:buFont typeface="Arial" panose="020B0604020202020204" pitchFamily="34" charset="0"/>
              <a:buChar char="•"/>
            </a:pPr>
            <a:r>
              <a:rPr lang="en-US" altLang="en-US" sz="2400" dirty="0"/>
              <a:t>Remove refrigerated or frozen items immediately before providing to clients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0"/>
            <a:ext cx="8229600" cy="609600"/>
          </a:xfrm>
        </p:spPr>
        <p:txBody>
          <a:bodyPr/>
          <a:lstStyle/>
          <a:p>
            <a:pPr algn="ctr"/>
            <a:r>
              <a:rPr lang="en-US" altLang="en-US" sz="4000" dirty="0"/>
              <a:t>Additional Storage Reminders</a:t>
            </a:r>
          </a:p>
        </p:txBody>
      </p:sp>
      <p:sp>
        <p:nvSpPr>
          <p:cNvPr id="3" name="Content Placeholder 2">
            <a:extLst>
              <a:ext uri="{FF2B5EF4-FFF2-40B4-BE49-F238E27FC236}">
                <a16:creationId xmlns:a16="http://schemas.microsoft.com/office/drawing/2014/main" id="{5779C4E0-504A-41F4-BC36-F3A5B1A90C24}"/>
              </a:ext>
            </a:extLst>
          </p:cNvPr>
          <p:cNvSpPr>
            <a:spLocks noGrp="1"/>
          </p:cNvSpPr>
          <p:nvPr>
            <p:ph idx="1"/>
          </p:nvPr>
        </p:nvSpPr>
        <p:spPr>
          <a:xfrm>
            <a:off x="457200" y="2057400"/>
            <a:ext cx="8229600" cy="3200400"/>
          </a:xfrm>
        </p:spPr>
        <p:txBody>
          <a:bodyPr/>
          <a:lstStyle/>
          <a:p>
            <a:pPr>
              <a:defRPr/>
            </a:pPr>
            <a:r>
              <a:rPr lang="en-US" dirty="0"/>
              <a:t>Adequate lighting</a:t>
            </a:r>
          </a:p>
          <a:p>
            <a:pPr>
              <a:defRPr/>
            </a:pPr>
            <a:r>
              <a:rPr lang="en-US" dirty="0"/>
              <a:t>Adequate security</a:t>
            </a:r>
          </a:p>
          <a:p>
            <a:pPr>
              <a:defRPr/>
            </a:pPr>
            <a:r>
              <a:rPr lang="en-US" dirty="0"/>
              <a:t>FIFO</a:t>
            </a:r>
          </a:p>
          <a:p>
            <a:pPr>
              <a:defRPr/>
            </a:pPr>
            <a:r>
              <a:rPr lang="en-US" dirty="0"/>
              <a:t>No stock-piling-no more than you can distribute in 3 months</a:t>
            </a:r>
          </a:p>
          <a:p>
            <a:pPr>
              <a:defRPr/>
            </a:pPr>
            <a:r>
              <a:rPr lang="en-US" dirty="0"/>
              <a:t>Clearly labeled as USDA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D569-6F61-484A-9546-96D04596C8B0}"/>
              </a:ext>
            </a:extLst>
          </p:cNvPr>
          <p:cNvSpPr>
            <a:spLocks noGrp="1"/>
          </p:cNvSpPr>
          <p:nvPr>
            <p:ph type="title"/>
          </p:nvPr>
        </p:nvSpPr>
        <p:spPr>
          <a:xfrm>
            <a:off x="457200" y="228600"/>
            <a:ext cx="8229600" cy="1143000"/>
          </a:xfrm>
        </p:spPr>
        <p:txBody>
          <a:bodyPr/>
          <a:lstStyle/>
          <a:p>
            <a:r>
              <a:rPr lang="en-US" dirty="0"/>
              <a:t>Questions?</a:t>
            </a:r>
          </a:p>
        </p:txBody>
      </p:sp>
      <p:sp>
        <p:nvSpPr>
          <p:cNvPr id="3" name="Content Placeholder 2">
            <a:extLst>
              <a:ext uri="{FF2B5EF4-FFF2-40B4-BE49-F238E27FC236}">
                <a16:creationId xmlns:a16="http://schemas.microsoft.com/office/drawing/2014/main" id="{649AC1D7-9764-4DEA-BF87-FF73F2486677}"/>
              </a:ext>
            </a:extLst>
          </p:cNvPr>
          <p:cNvSpPr>
            <a:spLocks noGrp="1"/>
          </p:cNvSpPr>
          <p:nvPr>
            <p:ph idx="1"/>
          </p:nvPr>
        </p:nvSpPr>
        <p:spPr>
          <a:xfrm>
            <a:off x="447261" y="1447800"/>
            <a:ext cx="8229600" cy="4389437"/>
          </a:xfrm>
        </p:spPr>
        <p:txBody>
          <a:bodyPr/>
          <a:lstStyle/>
          <a:p>
            <a:pPr marL="0" indent="0">
              <a:buNone/>
            </a:pPr>
            <a:endParaRPr lang="en-US" dirty="0"/>
          </a:p>
          <a:p>
            <a:pPr marL="0" indent="0" algn="ctr">
              <a:buNone/>
            </a:pPr>
            <a:r>
              <a:rPr lang="en-US" dirty="0"/>
              <a:t>Please contact your Partner Engagement Manager</a:t>
            </a:r>
          </a:p>
          <a:p>
            <a:pPr marL="393700" lvl="1" indent="0">
              <a:buNone/>
            </a:pPr>
            <a:endParaRPr lang="en-US" sz="2800" u="sng" dirty="0"/>
          </a:p>
          <a:p>
            <a:pPr marL="393700" lvl="1" indent="0">
              <a:buNone/>
            </a:pPr>
            <a:r>
              <a:rPr lang="en-US" sz="2800" u="sng" dirty="0"/>
              <a:t>Jacob Matz</a:t>
            </a:r>
            <a:r>
              <a:rPr lang="en-US" sz="2800" dirty="0"/>
              <a:t> </a:t>
            </a:r>
            <a:r>
              <a:rPr lang="en-US" dirty="0"/>
              <a:t>– </a:t>
            </a:r>
            <a:r>
              <a:rPr lang="en-US" dirty="0">
                <a:solidFill>
                  <a:schemeClr val="accent3">
                    <a:lumMod val="75000"/>
                  </a:schemeClr>
                </a:solidFill>
              </a:rPr>
              <a:t>jmatz@brafb.org  - </a:t>
            </a:r>
            <a:r>
              <a:rPr lang="en-US" dirty="0"/>
              <a:t>540-450-3023</a:t>
            </a:r>
          </a:p>
          <a:p>
            <a:pPr lvl="2"/>
            <a:r>
              <a:rPr lang="en-US" sz="1600" dirty="0"/>
              <a:t>Clarke, Fauquier, Frederick, Loudoun, Page, Rappahannock, Shenandoah, Warren, &amp; Winchester</a:t>
            </a:r>
          </a:p>
        </p:txBody>
      </p:sp>
    </p:spTree>
    <p:extLst>
      <p:ext uri="{BB962C8B-B14F-4D97-AF65-F5344CB8AC3E}">
        <p14:creationId xmlns:p14="http://schemas.microsoft.com/office/powerpoint/2010/main" val="271966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Where did it all start?</a:t>
            </a:r>
          </a:p>
        </p:txBody>
      </p:sp>
      <p:sp>
        <p:nvSpPr>
          <p:cNvPr id="10243" name="Content Placeholder 2"/>
          <p:cNvSpPr>
            <a:spLocks noGrp="1"/>
          </p:cNvSpPr>
          <p:nvPr>
            <p:ph idx="1"/>
          </p:nvPr>
        </p:nvSpPr>
        <p:spPr/>
        <p:txBody>
          <a:bodyPr/>
          <a:lstStyle/>
          <a:p>
            <a:r>
              <a:rPr lang="en-US" altLang="en-US" sz="2000" dirty="0">
                <a:latin typeface="Verdana" panose="020B0604030504040204" pitchFamily="34" charset="0"/>
                <a:ea typeface="Verdana" panose="020B0604030504040204" pitchFamily="34" charset="0"/>
                <a:cs typeface="Verdana" panose="020B0604030504040204" pitchFamily="34" charset="0"/>
              </a:rPr>
              <a:t>TEFAP stands for The Emergency Food Assistance Program</a:t>
            </a:r>
          </a:p>
          <a:p>
            <a:r>
              <a:rPr lang="en-US" altLang="en-US" sz="2000" dirty="0">
                <a:latin typeface="Verdana" panose="020B0604030504040204" pitchFamily="34" charset="0"/>
                <a:ea typeface="Verdana" panose="020B0604030504040204" pitchFamily="34" charset="0"/>
                <a:cs typeface="Verdana" panose="020B0604030504040204" pitchFamily="34" charset="0"/>
              </a:rPr>
              <a:t>Founded in 1981 due to surpluses</a:t>
            </a:r>
          </a:p>
          <a:p>
            <a:r>
              <a:rPr lang="en-US" altLang="en-US" sz="2000" dirty="0">
                <a:latin typeface="Verdana" panose="020B0604030504040204" pitchFamily="34" charset="0"/>
                <a:ea typeface="Verdana" panose="020B0604030504040204" pitchFamily="34" charset="0"/>
                <a:cs typeface="Verdana" panose="020B0604030504040204" pitchFamily="34" charset="0"/>
              </a:rPr>
              <a:t>TEFAP continues to purchase those surpluses from the  food production market and distributes them to the states. The states then distribute the surpluses to food banks and food banks make it available to pantries.</a:t>
            </a:r>
          </a:p>
          <a:p>
            <a:r>
              <a:rPr lang="en-US" altLang="en-US" sz="2000" dirty="0">
                <a:latin typeface="Verdana" panose="020B0604030504040204" pitchFamily="34" charset="0"/>
                <a:ea typeface="Verdana" panose="020B0604030504040204" pitchFamily="34" charset="0"/>
                <a:cs typeface="Verdana" panose="020B0604030504040204" pitchFamily="34" charset="0"/>
              </a:rPr>
              <a:t>Those pantries are referred to as EFOs or Emergency Feeding Organizations</a:t>
            </a:r>
          </a:p>
          <a:p>
            <a:r>
              <a:rPr lang="en-US" altLang="en-US" sz="2000" dirty="0">
                <a:latin typeface="Verdana" panose="020B0604030504040204" pitchFamily="34" charset="0"/>
                <a:ea typeface="Verdana" panose="020B0604030504040204" pitchFamily="34" charset="0"/>
                <a:cs typeface="Verdana" panose="020B0604030504040204" pitchFamily="34" charset="0"/>
              </a:rPr>
              <a:t>The food banks are responsible for training and monitoring the EFOs</a:t>
            </a:r>
          </a:p>
          <a:p>
            <a:r>
              <a:rPr lang="en-US" altLang="en-US" sz="2000" dirty="0">
                <a:latin typeface="Verdana" panose="020B0604030504040204" pitchFamily="34" charset="0"/>
                <a:ea typeface="Verdana" panose="020B0604030504040204" pitchFamily="34" charset="0"/>
                <a:cs typeface="Verdana" panose="020B0604030504040204" pitchFamily="34" charset="0"/>
              </a:rPr>
              <a:t>Virginia Department of Agriculture and Consumer Services (VDACS) is the state agency in Virginia that administers the TEFAP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 Your responsibilities as an EFO</a:t>
            </a:r>
          </a:p>
        </p:txBody>
      </p:sp>
      <p:sp>
        <p:nvSpPr>
          <p:cNvPr id="11267" name="Content Placeholder 2"/>
          <p:cNvSpPr>
            <a:spLocks noGrp="1"/>
          </p:cNvSpPr>
          <p:nvPr>
            <p:ph idx="1"/>
          </p:nvPr>
        </p:nvSpPr>
        <p:spPr>
          <a:xfrm>
            <a:off x="457200" y="1935163"/>
            <a:ext cx="8229600" cy="4694237"/>
          </a:xfrm>
        </p:spPr>
        <p:txBody>
          <a:bodyPr/>
          <a:lstStyle/>
          <a:p>
            <a:r>
              <a:rPr lang="en-US" altLang="en-US" sz="2000" dirty="0">
                <a:latin typeface="Verdana" panose="020B0604030504040204" pitchFamily="34" charset="0"/>
                <a:ea typeface="Verdana" panose="020B0604030504040204" pitchFamily="34" charset="0"/>
                <a:cs typeface="Verdana" panose="020B0604030504040204" pitchFamily="34" charset="0"/>
              </a:rPr>
              <a:t>Sign &amp; Comply with VDACS and BRAFB Agreements</a:t>
            </a:r>
          </a:p>
          <a:p>
            <a:r>
              <a:rPr lang="en-US" altLang="en-US" sz="2000" dirty="0">
                <a:latin typeface="Verdana" panose="020B0604030504040204" pitchFamily="34" charset="0"/>
                <a:ea typeface="Verdana" panose="020B0604030504040204" pitchFamily="34" charset="0"/>
                <a:cs typeface="Verdana" panose="020B0604030504040204" pitchFamily="34" charset="0"/>
              </a:rPr>
              <a:t>Store &amp; Distribute safely and in accordance with guidelines</a:t>
            </a:r>
          </a:p>
          <a:p>
            <a:r>
              <a:rPr lang="en-US" altLang="en-US" sz="2000" dirty="0">
                <a:latin typeface="Verdana" panose="020B0604030504040204" pitchFamily="34" charset="0"/>
                <a:ea typeface="Verdana" panose="020B0604030504040204" pitchFamily="34" charset="0"/>
                <a:cs typeface="Verdana" panose="020B0604030504040204" pitchFamily="34" charset="0"/>
              </a:rPr>
              <a:t>Determine Eligibility; gather information for the Self Declaration of Income Forms or Link2Feed without requiring proof from the applicant</a:t>
            </a:r>
          </a:p>
          <a:p>
            <a:r>
              <a:rPr lang="en-US" altLang="en-US" sz="2000" dirty="0">
                <a:latin typeface="Verdana" panose="020B0604030504040204" pitchFamily="34" charset="0"/>
                <a:ea typeface="Verdana" panose="020B0604030504040204" pitchFamily="34" charset="0"/>
                <a:cs typeface="Verdana" panose="020B0604030504040204" pitchFamily="34" charset="0"/>
              </a:rPr>
              <a:t>Conduct distributions at least monthly, with no limits on the amount of USDA product that clients can receive</a:t>
            </a:r>
          </a:p>
          <a:p>
            <a:r>
              <a:rPr lang="en-US" altLang="en-US" sz="2000" dirty="0">
                <a:latin typeface="Verdana" panose="020B0604030504040204" pitchFamily="34" charset="0"/>
                <a:ea typeface="Verdana" panose="020B0604030504040204" pitchFamily="34" charset="0"/>
                <a:cs typeface="Verdana" panose="020B0604030504040204" pitchFamily="34" charset="0"/>
              </a:rPr>
              <a:t>Conduct monthly inventory of USDA product</a:t>
            </a:r>
          </a:p>
          <a:p>
            <a:r>
              <a:rPr lang="en-US" altLang="en-US" sz="2000" dirty="0">
                <a:latin typeface="Verdana" panose="020B0604030504040204" pitchFamily="34" charset="0"/>
                <a:ea typeface="Verdana" panose="020B0604030504040204" pitchFamily="34" charset="0"/>
                <a:cs typeface="Verdana" panose="020B0604030504040204" pitchFamily="34" charset="0"/>
              </a:rPr>
              <a:t>Submit reports as required by food bank </a:t>
            </a:r>
          </a:p>
          <a:p>
            <a:r>
              <a:rPr lang="en-US" altLang="en-US" sz="2000" dirty="0">
                <a:latin typeface="Verdana" panose="020B0604030504040204" pitchFamily="34" charset="0"/>
                <a:ea typeface="Verdana" panose="020B0604030504040204" pitchFamily="34" charset="0"/>
                <a:cs typeface="Verdana" panose="020B0604030504040204" pitchFamily="34" charset="0"/>
              </a:rPr>
              <a:t>Make corrective action to any instruction from BRAFB, VDACS, or USDA</a:t>
            </a:r>
          </a:p>
          <a:p>
            <a:r>
              <a:rPr lang="en-US" altLang="en-US" sz="2000" dirty="0">
                <a:latin typeface="Verdana" panose="020B0604030504040204" pitchFamily="34" charset="0"/>
                <a:ea typeface="Verdana" panose="020B0604030504040204" pitchFamily="34" charset="0"/>
                <a:cs typeface="Verdana" panose="020B0604030504040204" pitchFamily="34" charset="0"/>
              </a:rPr>
              <a:t>Maintain copies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dirty="0"/>
              <a:t>Key Program Elements</a:t>
            </a:r>
          </a:p>
        </p:txBody>
      </p:sp>
    </p:spTree>
    <p:extLst>
      <p:ext uri="{BB962C8B-B14F-4D97-AF65-F5344CB8AC3E}">
        <p14:creationId xmlns:p14="http://schemas.microsoft.com/office/powerpoint/2010/main" val="363517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dirty="0"/>
              <a:t>Household Eligibility</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endParaRPr lang="en-US" altLang="en-US" dirty="0"/>
          </a:p>
          <a:p>
            <a:pPr>
              <a:buFont typeface="Arial" panose="020B0604020202020204" pitchFamily="34" charset="0"/>
              <a:buChar char="•"/>
            </a:pPr>
            <a:r>
              <a:rPr lang="en-US" altLang="en-US" dirty="0"/>
              <a:t>TEFAP eligibility based on Household income</a:t>
            </a:r>
          </a:p>
          <a:p>
            <a:pPr>
              <a:buFont typeface="Arial" panose="020B0604020202020204" pitchFamily="34" charset="0"/>
              <a:buChar char="•"/>
            </a:pPr>
            <a:r>
              <a:rPr lang="en-US" altLang="en-US" dirty="0"/>
              <a:t>Group of related or non-related individuals who are not residents of an institution but who are living as one economic  unit sharing common cooking facilities and where food is purchased in common. </a:t>
            </a:r>
          </a:p>
          <a:p>
            <a:pPr>
              <a:buFont typeface="Arial" panose="020B0604020202020204" pitchFamily="34" charset="0"/>
              <a:buChar char="•"/>
            </a:pPr>
            <a:r>
              <a:rPr lang="en-US" altLang="en-US" dirty="0"/>
              <a:t>If individuals (related or non-related) reside together but prepare their meals separately, the deciding factor will be whether significant household expenses are shared</a:t>
            </a:r>
          </a:p>
          <a:p>
            <a:pPr>
              <a:buFont typeface="Arial" panose="020B0604020202020204" pitchFamily="34" charset="0"/>
              <a:buChar char="•"/>
            </a:pPr>
            <a:r>
              <a:rPr lang="en-US" altLang="en-US" dirty="0"/>
              <a:t>Link2Feed automates eligibility certification</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 </a:t>
            </a:r>
          </a:p>
        </p:txBody>
      </p:sp>
    </p:spTree>
    <p:extLst>
      <p:ext uri="{BB962C8B-B14F-4D97-AF65-F5344CB8AC3E}">
        <p14:creationId xmlns:p14="http://schemas.microsoft.com/office/powerpoint/2010/main" val="168443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E1E-6961-4F10-AE7C-F89C8A94DE6C}"/>
              </a:ext>
            </a:extLst>
          </p:cNvPr>
          <p:cNvSpPr>
            <a:spLocks noGrp="1"/>
          </p:cNvSpPr>
          <p:nvPr>
            <p:ph type="title"/>
          </p:nvPr>
        </p:nvSpPr>
        <p:spPr/>
        <p:txBody>
          <a:bodyPr/>
          <a:lstStyle/>
          <a:p>
            <a:r>
              <a:rPr lang="en-US" dirty="0"/>
              <a:t>Household Eligibility</a:t>
            </a:r>
          </a:p>
        </p:txBody>
      </p:sp>
      <p:sp>
        <p:nvSpPr>
          <p:cNvPr id="3" name="Content Placeholder 2">
            <a:extLst>
              <a:ext uri="{FF2B5EF4-FFF2-40B4-BE49-F238E27FC236}">
                <a16:creationId xmlns:a16="http://schemas.microsoft.com/office/drawing/2014/main" id="{48D8861C-61A5-46E9-9EC7-2706B0FD4B2B}"/>
              </a:ext>
            </a:extLst>
          </p:cNvPr>
          <p:cNvSpPr>
            <a:spLocks noGrp="1"/>
          </p:cNvSpPr>
          <p:nvPr>
            <p:ph idx="1"/>
          </p:nvPr>
        </p:nvSpPr>
        <p:spPr/>
        <p:txBody>
          <a:bodyPr/>
          <a:lstStyle/>
          <a:p>
            <a:r>
              <a:rPr lang="en-US" dirty="0"/>
              <a:t>Please make sure you qualify all households through the USDA qualifying screen first</a:t>
            </a:r>
          </a:p>
          <a:p>
            <a:endParaRPr lang="en-US" dirty="0"/>
          </a:p>
          <a:p>
            <a:r>
              <a:rPr lang="en-US" dirty="0"/>
              <a:t>During </a:t>
            </a:r>
            <a:r>
              <a:rPr lang="en-US" dirty="0">
                <a:solidFill>
                  <a:srgbClr val="FF0000"/>
                </a:solidFill>
              </a:rPr>
              <a:t>COVID-19,</a:t>
            </a:r>
            <a:r>
              <a:rPr lang="en-US" dirty="0"/>
              <a:t> client signatures are waived. Pantry volunteers may sign for the client</a:t>
            </a:r>
          </a:p>
          <a:p>
            <a:endParaRPr lang="en-US" dirty="0"/>
          </a:p>
          <a:p>
            <a:r>
              <a:rPr lang="en-US" dirty="0"/>
              <a:t>Clients are re-certified every two years</a:t>
            </a:r>
          </a:p>
        </p:txBody>
      </p:sp>
    </p:spTree>
    <p:extLst>
      <p:ext uri="{BB962C8B-B14F-4D97-AF65-F5344CB8AC3E}">
        <p14:creationId xmlns:p14="http://schemas.microsoft.com/office/powerpoint/2010/main" val="63572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dirty="0"/>
              <a:t>Categorical Eligibility</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r>
              <a:rPr lang="en-US" altLang="en-US" dirty="0"/>
              <a:t> Household Benefits:</a:t>
            </a:r>
          </a:p>
          <a:p>
            <a:pPr>
              <a:buFont typeface="Arial" panose="020B0604020202020204" pitchFamily="34" charset="0"/>
              <a:buChar char="•"/>
            </a:pPr>
            <a:r>
              <a:rPr lang="en-US" altLang="en-US" dirty="0"/>
              <a:t>  TANF – Temporary Assistance for Needy Families</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  SNAP – Supplemental Nutrition Assistance Program</a:t>
            </a:r>
          </a:p>
          <a:p>
            <a:pPr>
              <a:buFont typeface="Arial" panose="020B0604020202020204" pitchFamily="34" charset="0"/>
              <a:buChar char="•"/>
            </a:pPr>
            <a:endParaRPr lang="en-US" altLang="en-US" dirty="0"/>
          </a:p>
          <a:p>
            <a:pPr>
              <a:buFont typeface="Wingdings" panose="05000000000000000000" pitchFamily="2" charset="2"/>
              <a:buChar char="q"/>
            </a:pPr>
            <a:r>
              <a:rPr lang="en-US" altLang="en-US" dirty="0"/>
              <a:t> Individual Benefits:  </a:t>
            </a:r>
          </a:p>
          <a:p>
            <a:pPr>
              <a:buFont typeface="Arial" panose="020B0604020202020204" pitchFamily="34" charset="0"/>
              <a:buChar char="•"/>
            </a:pPr>
            <a:r>
              <a:rPr lang="en-US" altLang="en-US" dirty="0"/>
              <a:t>SSI – Supplemental Security Income</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Medicaid</a:t>
            </a:r>
          </a:p>
        </p:txBody>
      </p:sp>
    </p:spTree>
    <p:extLst>
      <p:ext uri="{BB962C8B-B14F-4D97-AF65-F5344CB8AC3E}">
        <p14:creationId xmlns:p14="http://schemas.microsoft.com/office/powerpoint/2010/main" val="118907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3887" y="1447800"/>
            <a:ext cx="8229600" cy="4876800"/>
          </a:xfrm>
        </p:spPr>
        <p:txBody>
          <a:bodyPr/>
          <a:lstStyle/>
          <a:p>
            <a:pPr marL="0" indent="0">
              <a:buNone/>
            </a:pPr>
            <a:r>
              <a:rPr lang="en-US" altLang="en-US" dirty="0"/>
              <a:t>2021 TEFAP Household Income Guidelines</a:t>
            </a:r>
          </a:p>
        </p:txBody>
      </p:sp>
      <p:pic>
        <p:nvPicPr>
          <p:cNvPr id="5" name="Picture 4" descr="Table&#10;&#10;Description automatically generated">
            <a:extLst>
              <a:ext uri="{FF2B5EF4-FFF2-40B4-BE49-F238E27FC236}">
                <a16:creationId xmlns:a16="http://schemas.microsoft.com/office/drawing/2014/main" id="{D18C03CE-7E11-A225-D494-6724E6F56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56" y="914400"/>
            <a:ext cx="8835887" cy="5667983"/>
          </a:xfrm>
          <a:prstGeom prst="rect">
            <a:avLst/>
          </a:prstGeom>
        </p:spPr>
      </p:pic>
    </p:spTree>
    <p:extLst>
      <p:ext uri="{BB962C8B-B14F-4D97-AF65-F5344CB8AC3E}">
        <p14:creationId xmlns:p14="http://schemas.microsoft.com/office/powerpoint/2010/main" val="141473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11220</TotalTime>
  <Words>1216</Words>
  <Application>Microsoft Office PowerPoint</Application>
  <PresentationFormat>On-screen Show (4:3)</PresentationFormat>
  <Paragraphs>159</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Constantia</vt:lpstr>
      <vt:lpstr>Times New Roman</vt:lpstr>
      <vt:lpstr>Verdana</vt:lpstr>
      <vt:lpstr>Wingdings</vt:lpstr>
      <vt:lpstr>Wingdings 2</vt:lpstr>
      <vt:lpstr>Flow</vt:lpstr>
      <vt:lpstr>TEFAP Training For EFO’s August 2022</vt:lpstr>
      <vt:lpstr>Meeting Agenda</vt:lpstr>
      <vt:lpstr>Where did it all start?</vt:lpstr>
      <vt:lpstr> Your responsibilities as an EFO</vt:lpstr>
      <vt:lpstr>Key Program Elements</vt:lpstr>
      <vt:lpstr>Household Eligibility</vt:lpstr>
      <vt:lpstr>Household Eligibility</vt:lpstr>
      <vt:lpstr>Categorical Eligibility</vt:lpstr>
      <vt:lpstr>PowerPoint Presentation</vt:lpstr>
      <vt:lpstr>Income Eligibility</vt:lpstr>
      <vt:lpstr>Distribution Guidance</vt:lpstr>
      <vt:lpstr>Destruction of USDA Foods</vt:lpstr>
      <vt:lpstr>                Demonstrations With USDA Food</vt:lpstr>
      <vt:lpstr>Recordkeeping and Reporting</vt:lpstr>
      <vt:lpstr>Civil Rights </vt:lpstr>
      <vt:lpstr>Primary Responsibility </vt:lpstr>
      <vt:lpstr>Non-Discrimination Statement</vt:lpstr>
      <vt:lpstr>Required Displays At Distribution Sites</vt:lpstr>
      <vt:lpstr>Required Displays- continued</vt:lpstr>
      <vt:lpstr>Religious Activities</vt:lpstr>
      <vt:lpstr>Civil Rights Training</vt:lpstr>
      <vt:lpstr>Handling Civil Rights Complaints</vt:lpstr>
      <vt:lpstr>Food Safety</vt:lpstr>
      <vt:lpstr>Food Safety Review  </vt:lpstr>
      <vt:lpstr>Additional Storage Reminders</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TEFAP Training For Food Banks</dc:title>
  <dc:creator>mmonroe</dc:creator>
  <cp:lastModifiedBy>Karen Hicks</cp:lastModifiedBy>
  <cp:revision>272</cp:revision>
  <cp:lastPrinted>2018-05-29T19:01:34Z</cp:lastPrinted>
  <dcterms:created xsi:type="dcterms:W3CDTF">2008-08-18T18:09:31Z</dcterms:created>
  <dcterms:modified xsi:type="dcterms:W3CDTF">2023-02-21T14:59:28Z</dcterms:modified>
</cp:coreProperties>
</file>