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F7DD-3DE2-49C2-A4B1-B543BFE9B4E8}" v="33" dt="2023-06-20T15:38:29.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9A04-1973-90A3-3560-0F527BFA2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7FA1B-9D71-9C60-5EF0-7D5FB250B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14903-EA51-C767-3AB8-07583E2DDE25}"/>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7F837DF9-450B-D1DE-BF29-274DFD705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2A475-52B8-9AD0-FC44-2B7442798FAA}"/>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84559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3C2F-FDC1-9B5F-6C0D-6AB65B218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89CFF-98D3-413C-3EF1-C1EE45ACD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A74A1-4F7C-1EDC-86DF-B2888A3F7CB4}"/>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1CD32379-5082-5FAA-6E5E-6F2CC623C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F5A44-2402-A620-153E-86D7234C1AED}"/>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41139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8F5D9-416E-ECC2-8119-41ECA027A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C6615-76C7-B730-4721-9334D85BD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CB460-B767-53A4-C88E-F202066B4A27}"/>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84FC6F52-BA05-C0C2-F426-DA9634D8D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D405B-C6A3-18F2-5840-7A207AB9DF74}"/>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96332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B9D9-2EDE-B88C-FDE7-045009DBB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6F048-F5E3-FE81-F77C-C94B2F00E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129EA-EFC0-0C73-A945-20693C5DC0CE}"/>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EEF7FFE5-57CA-A375-81C0-69AFE779D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8E1D2-6F71-D24C-8C80-CE1AF0C4ABA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48331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E0-DA92-A6B4-D3E0-9175FAC12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0EF6CF-7AAC-919F-9ACF-97B5D0D41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83D4D-3561-3A0B-2C80-186998E36BC5}"/>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09ABD2F5-D7EE-0599-19B3-42CA01CE0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F5B1D-2A59-F859-3D6D-7A2252365882}"/>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4126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050-1301-0E66-C864-B7492D026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7CDAF-F6C3-1634-AABA-A63B4FF71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44FBE9-A53D-3607-5907-02666C789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D6CB0-1674-B9B9-D568-13CF8C9D2776}"/>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6" name="Footer Placeholder 5">
            <a:extLst>
              <a:ext uri="{FF2B5EF4-FFF2-40B4-BE49-F238E27FC236}">
                <a16:creationId xmlns:a16="http://schemas.microsoft.com/office/drawing/2014/main" id="{4B4916AF-E649-41B2-8761-3E87FFF4F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00E61-4B80-9516-D84A-D9A033FDE34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69601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A9A9-9741-DD43-DF78-4F08A653A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486AF6-B0AB-D099-3023-FFE8AABA24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047D0-92DC-002B-6764-31B7F86666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06F2A-509B-0A30-4F30-AE2A5B9A9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AE6F3-7B86-3F26-E32E-F15E40C06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2D0F1-06C2-0322-8A3D-8505D9532CAE}"/>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8" name="Footer Placeholder 7">
            <a:extLst>
              <a:ext uri="{FF2B5EF4-FFF2-40B4-BE49-F238E27FC236}">
                <a16:creationId xmlns:a16="http://schemas.microsoft.com/office/drawing/2014/main" id="{53ECF3AC-A88B-0150-8785-2E135C06F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74305-2812-80E9-C1ED-6EC02D09BA21}"/>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12204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2C0C-F062-E311-05F4-F79A79F01C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97A89-66BE-24CA-F992-45B9CB5075F4}"/>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4" name="Footer Placeholder 3">
            <a:extLst>
              <a:ext uri="{FF2B5EF4-FFF2-40B4-BE49-F238E27FC236}">
                <a16:creationId xmlns:a16="http://schemas.microsoft.com/office/drawing/2014/main" id="{B5FF0916-D0CA-7D4E-3768-F67B1990A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F74B4-01E4-AD91-E4F5-B344683A1FAB}"/>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22796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75CD9-03EA-811E-1FAF-40C86F579049}"/>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3" name="Footer Placeholder 2">
            <a:extLst>
              <a:ext uri="{FF2B5EF4-FFF2-40B4-BE49-F238E27FC236}">
                <a16:creationId xmlns:a16="http://schemas.microsoft.com/office/drawing/2014/main" id="{BD8BED87-CCDA-4923-5214-06E68C437C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2C3C9-7992-DB92-C108-824CC2B50BA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23553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2A64-CC5B-9794-9F78-CBBDAD3EF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CAA90-2523-E9F9-EA2C-C5FB94C10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94575-CCA2-EF85-4659-1077A51D5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E439B-9AC7-531C-103D-2F62F4D94E28}"/>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6" name="Footer Placeholder 5">
            <a:extLst>
              <a:ext uri="{FF2B5EF4-FFF2-40B4-BE49-F238E27FC236}">
                <a16:creationId xmlns:a16="http://schemas.microsoft.com/office/drawing/2014/main" id="{DBC08CFD-D1F0-A6DA-7EE9-BF74ED51D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EE799-4979-0C84-535B-60827179BE5E}"/>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151431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C288-DA70-D582-1A9C-30B237569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4FCB6-49E2-0147-1C99-045588A4A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95B589-D592-BAA2-9B27-F32C167D7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5DD4E-D584-6DFF-BD1B-67F9CEBEC7AD}"/>
              </a:ext>
            </a:extLst>
          </p:cNvPr>
          <p:cNvSpPr>
            <a:spLocks noGrp="1"/>
          </p:cNvSpPr>
          <p:nvPr>
            <p:ph type="dt" sz="half" idx="10"/>
          </p:nvPr>
        </p:nvSpPr>
        <p:spPr/>
        <p:txBody>
          <a:bodyPr/>
          <a:lstStyle/>
          <a:p>
            <a:fld id="{81E4B909-3459-4A53-9FEE-95E55A094826}" type="datetimeFigureOut">
              <a:rPr lang="en-US" smtClean="0"/>
              <a:t>8/16/2024</a:t>
            </a:fld>
            <a:endParaRPr lang="en-US"/>
          </a:p>
        </p:txBody>
      </p:sp>
      <p:sp>
        <p:nvSpPr>
          <p:cNvPr id="6" name="Footer Placeholder 5">
            <a:extLst>
              <a:ext uri="{FF2B5EF4-FFF2-40B4-BE49-F238E27FC236}">
                <a16:creationId xmlns:a16="http://schemas.microsoft.com/office/drawing/2014/main" id="{191533D2-9022-633C-FE24-CE0C1DE3E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18A25-06D9-28EE-94A2-AB27C1BF061D}"/>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31090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18E38-82F0-4D43-4E52-B44AF9730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9A1312-3F5A-8E63-2F55-104CA024F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B506-A0AA-A273-A20F-3D7E5483D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4B909-3459-4A53-9FEE-95E55A094826}" type="datetimeFigureOut">
              <a:rPr lang="en-US" smtClean="0"/>
              <a:t>8/16/2024</a:t>
            </a:fld>
            <a:endParaRPr lang="en-US"/>
          </a:p>
        </p:txBody>
      </p:sp>
      <p:sp>
        <p:nvSpPr>
          <p:cNvPr id="5" name="Footer Placeholder 4">
            <a:extLst>
              <a:ext uri="{FF2B5EF4-FFF2-40B4-BE49-F238E27FC236}">
                <a16:creationId xmlns:a16="http://schemas.microsoft.com/office/drawing/2014/main" id="{5C6287BA-D37D-BF1A-C1C1-F579BAAD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951924-FAED-8A01-1F20-76FC2A378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F63AB-A996-48D4-A44E-6C14790527A6}" type="slidenum">
              <a:rPr lang="en-US" smtClean="0"/>
              <a:t>‹#›</a:t>
            </a:fld>
            <a:endParaRPr lang="en-US"/>
          </a:p>
        </p:txBody>
      </p:sp>
    </p:spTree>
    <p:extLst>
      <p:ext uri="{BB962C8B-B14F-4D97-AF65-F5344CB8AC3E}">
        <p14:creationId xmlns:p14="http://schemas.microsoft.com/office/powerpoint/2010/main" val="80565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1AB-FC4B-89FE-0BD3-9229130AE6AE}"/>
              </a:ext>
            </a:extLst>
          </p:cNvPr>
          <p:cNvSpPr>
            <a:spLocks noGrp="1"/>
          </p:cNvSpPr>
          <p:nvPr>
            <p:ph type="ctrTitle"/>
          </p:nvPr>
        </p:nvSpPr>
        <p:spPr/>
        <p:txBody>
          <a:bodyPr/>
          <a:lstStyle/>
          <a:p>
            <a:r>
              <a:rPr lang="en-US" dirty="0"/>
              <a:t> Link2Feed Report Examples</a:t>
            </a:r>
          </a:p>
        </p:txBody>
      </p:sp>
    </p:spTree>
    <p:extLst>
      <p:ext uri="{BB962C8B-B14F-4D97-AF65-F5344CB8AC3E}">
        <p14:creationId xmlns:p14="http://schemas.microsoft.com/office/powerpoint/2010/main" val="115299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Ethnicity Report</a:t>
            </a:r>
          </a:p>
        </p:txBody>
      </p:sp>
      <p:grpSp>
        <p:nvGrpSpPr>
          <p:cNvPr id="2" name="Group 1">
            <a:extLst>
              <a:ext uri="{FF2B5EF4-FFF2-40B4-BE49-F238E27FC236}">
                <a16:creationId xmlns:a16="http://schemas.microsoft.com/office/drawing/2014/main" id="{A5174C42-CADF-7863-67CD-45E56C6C68A5}"/>
              </a:ext>
            </a:extLst>
          </p:cNvPr>
          <p:cNvGrpSpPr/>
          <p:nvPr/>
        </p:nvGrpSpPr>
        <p:grpSpPr>
          <a:xfrm>
            <a:off x="469783" y="1015069"/>
            <a:ext cx="11252433" cy="4345430"/>
            <a:chOff x="687897" y="2164145"/>
            <a:chExt cx="10816206" cy="3984918"/>
          </a:xfrm>
        </p:grpSpPr>
        <p:pic>
          <p:nvPicPr>
            <p:cNvPr id="4" name="Picture 3">
              <a:extLst>
                <a:ext uri="{FF2B5EF4-FFF2-40B4-BE49-F238E27FC236}">
                  <a16:creationId xmlns:a16="http://schemas.microsoft.com/office/drawing/2014/main" id="{9E656E31-6215-C25C-3082-B07113D15CCA}"/>
                </a:ext>
              </a:extLst>
            </p:cNvPr>
            <p:cNvPicPr>
              <a:picLocks noChangeAspect="1"/>
            </p:cNvPicPr>
            <p:nvPr/>
          </p:nvPicPr>
          <p:blipFill>
            <a:blip r:embed="rId2"/>
            <a:stretch>
              <a:fillRect/>
            </a:stretch>
          </p:blipFill>
          <p:spPr>
            <a:xfrm>
              <a:off x="687897" y="2164145"/>
              <a:ext cx="10816206" cy="3984918"/>
            </a:xfrm>
            <a:prstGeom prst="rect">
              <a:avLst/>
            </a:prstGeom>
            <a:ln w="76200">
              <a:solidFill>
                <a:srgbClr val="C2D5EE"/>
              </a:solidFill>
            </a:ln>
          </p:spPr>
        </p:pic>
        <p:sp>
          <p:nvSpPr>
            <p:cNvPr id="5" name="TextBox 4">
              <a:extLst>
                <a:ext uri="{FF2B5EF4-FFF2-40B4-BE49-F238E27FC236}">
                  <a16:creationId xmlns:a16="http://schemas.microsoft.com/office/drawing/2014/main" id="{10C07FFE-2C0A-7765-943F-8610D72A8511}"/>
                </a:ext>
              </a:extLst>
            </p:cNvPr>
            <p:cNvSpPr txBox="1"/>
            <p:nvPr/>
          </p:nvSpPr>
          <p:spPr>
            <a:xfrm>
              <a:off x="1336509" y="2472483"/>
              <a:ext cx="1446943" cy="200055"/>
            </a:xfrm>
            <a:prstGeom prst="rect">
              <a:avLst/>
            </a:prstGeom>
            <a:solidFill>
              <a:srgbClr val="F6F6F6"/>
            </a:solidFill>
            <a:ln w="76200">
              <a:noFill/>
            </a:ln>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169881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Ethnicity Report</a:t>
            </a:r>
          </a:p>
        </p:txBody>
      </p:sp>
      <p:pic>
        <p:nvPicPr>
          <p:cNvPr id="6" name="Picture 5">
            <a:extLst>
              <a:ext uri="{FF2B5EF4-FFF2-40B4-BE49-F238E27FC236}">
                <a16:creationId xmlns:a16="http://schemas.microsoft.com/office/drawing/2014/main" id="{733C0A3E-A8EF-AAC5-CD09-3901EBDB471E}"/>
              </a:ext>
            </a:extLst>
          </p:cNvPr>
          <p:cNvPicPr>
            <a:picLocks noChangeAspect="1"/>
          </p:cNvPicPr>
          <p:nvPr/>
        </p:nvPicPr>
        <p:blipFill>
          <a:blip r:embed="rId2"/>
          <a:stretch>
            <a:fillRect/>
          </a:stretch>
        </p:blipFill>
        <p:spPr>
          <a:xfrm>
            <a:off x="397943" y="903806"/>
            <a:ext cx="11396113" cy="4709833"/>
          </a:xfrm>
          <a:prstGeom prst="rect">
            <a:avLst/>
          </a:prstGeom>
          <a:ln w="76200">
            <a:solidFill>
              <a:srgbClr val="C2D5EE"/>
            </a:solidFill>
          </a:ln>
        </p:spPr>
      </p:pic>
    </p:spTree>
    <p:extLst>
      <p:ext uri="{BB962C8B-B14F-4D97-AF65-F5344CB8AC3E}">
        <p14:creationId xmlns:p14="http://schemas.microsoft.com/office/powerpoint/2010/main" val="14100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Generic Report</a:t>
            </a:r>
          </a:p>
        </p:txBody>
      </p:sp>
      <p:grpSp>
        <p:nvGrpSpPr>
          <p:cNvPr id="2" name="Group 1">
            <a:extLst>
              <a:ext uri="{FF2B5EF4-FFF2-40B4-BE49-F238E27FC236}">
                <a16:creationId xmlns:a16="http://schemas.microsoft.com/office/drawing/2014/main" id="{5084E9ED-6B86-83C4-9909-A54F1520EE40}"/>
              </a:ext>
            </a:extLst>
          </p:cNvPr>
          <p:cNvGrpSpPr/>
          <p:nvPr/>
        </p:nvGrpSpPr>
        <p:grpSpPr>
          <a:xfrm>
            <a:off x="1002484" y="951687"/>
            <a:ext cx="10187032" cy="5382001"/>
            <a:chOff x="1730597" y="2060357"/>
            <a:chExt cx="7935985" cy="4428933"/>
          </a:xfrm>
        </p:grpSpPr>
        <p:pic>
          <p:nvPicPr>
            <p:cNvPr id="3" name="Picture 2">
              <a:extLst>
                <a:ext uri="{FF2B5EF4-FFF2-40B4-BE49-F238E27FC236}">
                  <a16:creationId xmlns:a16="http://schemas.microsoft.com/office/drawing/2014/main" id="{AE349A10-FBAD-8C54-58EB-3B0CBC2B708F}"/>
                </a:ext>
              </a:extLst>
            </p:cNvPr>
            <p:cNvPicPr>
              <a:picLocks noChangeAspect="1"/>
            </p:cNvPicPr>
            <p:nvPr/>
          </p:nvPicPr>
          <p:blipFill>
            <a:blip r:embed="rId2"/>
            <a:stretch>
              <a:fillRect/>
            </a:stretch>
          </p:blipFill>
          <p:spPr>
            <a:xfrm>
              <a:off x="1730597" y="2060357"/>
              <a:ext cx="7935985" cy="4428933"/>
            </a:xfrm>
            <a:prstGeom prst="rect">
              <a:avLst/>
            </a:prstGeom>
            <a:ln w="76200">
              <a:solidFill>
                <a:srgbClr val="C2D5EE"/>
              </a:solidFill>
            </a:ln>
          </p:spPr>
        </p:pic>
        <p:sp>
          <p:nvSpPr>
            <p:cNvPr id="4" name="TextBox 3">
              <a:extLst>
                <a:ext uri="{FF2B5EF4-FFF2-40B4-BE49-F238E27FC236}">
                  <a16:creationId xmlns:a16="http://schemas.microsoft.com/office/drawing/2014/main" id="{5A2D4A98-A028-F177-C719-5388EF99FB64}"/>
                </a:ext>
              </a:extLst>
            </p:cNvPr>
            <p:cNvSpPr txBox="1"/>
            <p:nvPr/>
          </p:nvSpPr>
          <p:spPr>
            <a:xfrm>
              <a:off x="1837480" y="3094080"/>
              <a:ext cx="1115445"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62037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90418" y="335557"/>
            <a:ext cx="8308965" cy="276999"/>
          </a:xfrm>
          <a:prstGeom prst="rect">
            <a:avLst/>
          </a:prstGeom>
          <a:noFill/>
        </p:spPr>
        <p:txBody>
          <a:bodyPr wrap="square" rtlCol="0">
            <a:spAutoFit/>
          </a:bodyPr>
          <a:lstStyle/>
          <a:p>
            <a:r>
              <a:rPr lang="en-US" sz="1200" dirty="0"/>
              <a:t>Heat Map Report – can be set to report on Age, Gender, Employment or services and the programs offered</a:t>
            </a:r>
          </a:p>
        </p:txBody>
      </p:sp>
      <p:grpSp>
        <p:nvGrpSpPr>
          <p:cNvPr id="5" name="Group 4">
            <a:extLst>
              <a:ext uri="{FF2B5EF4-FFF2-40B4-BE49-F238E27FC236}">
                <a16:creationId xmlns:a16="http://schemas.microsoft.com/office/drawing/2014/main" id="{9C2D9303-653C-0D98-F1DB-3622A8246FC5}"/>
              </a:ext>
            </a:extLst>
          </p:cNvPr>
          <p:cNvGrpSpPr/>
          <p:nvPr/>
        </p:nvGrpSpPr>
        <p:grpSpPr>
          <a:xfrm>
            <a:off x="1448499" y="721453"/>
            <a:ext cx="9295001" cy="5771627"/>
            <a:chOff x="3076228" y="2841372"/>
            <a:chExt cx="6042605" cy="3735597"/>
          </a:xfrm>
        </p:grpSpPr>
        <p:pic>
          <p:nvPicPr>
            <p:cNvPr id="6" name="Picture 5">
              <a:extLst>
                <a:ext uri="{FF2B5EF4-FFF2-40B4-BE49-F238E27FC236}">
                  <a16:creationId xmlns:a16="http://schemas.microsoft.com/office/drawing/2014/main" id="{2E8D5E88-8C02-4915-4EE5-3CD8A44ABF8B}"/>
                </a:ext>
              </a:extLst>
            </p:cNvPr>
            <p:cNvPicPr>
              <a:picLocks noChangeAspect="1"/>
            </p:cNvPicPr>
            <p:nvPr/>
          </p:nvPicPr>
          <p:blipFill>
            <a:blip r:embed="rId2"/>
            <a:stretch>
              <a:fillRect/>
            </a:stretch>
          </p:blipFill>
          <p:spPr>
            <a:xfrm>
              <a:off x="3076228" y="2841372"/>
              <a:ext cx="6042605" cy="3735597"/>
            </a:xfrm>
            <a:prstGeom prst="rect">
              <a:avLst/>
            </a:prstGeom>
            <a:ln w="76200">
              <a:solidFill>
                <a:srgbClr val="C2D5EE"/>
              </a:solidFill>
            </a:ln>
          </p:spPr>
        </p:pic>
        <p:pic>
          <p:nvPicPr>
            <p:cNvPr id="7" name="Picture 6">
              <a:extLst>
                <a:ext uri="{FF2B5EF4-FFF2-40B4-BE49-F238E27FC236}">
                  <a16:creationId xmlns:a16="http://schemas.microsoft.com/office/drawing/2014/main" id="{D01D13E4-C382-0E0E-181C-0B56D7A6B81D}"/>
                </a:ext>
              </a:extLst>
            </p:cNvPr>
            <p:cNvPicPr>
              <a:picLocks noChangeAspect="1"/>
            </p:cNvPicPr>
            <p:nvPr/>
          </p:nvPicPr>
          <p:blipFill>
            <a:blip r:embed="rId3"/>
            <a:stretch>
              <a:fillRect/>
            </a:stretch>
          </p:blipFill>
          <p:spPr>
            <a:xfrm>
              <a:off x="3168507" y="2929646"/>
              <a:ext cx="1028519" cy="295067"/>
            </a:xfrm>
            <a:prstGeom prst="rect">
              <a:avLst/>
            </a:prstGeom>
          </p:spPr>
        </p:pic>
        <p:pic>
          <p:nvPicPr>
            <p:cNvPr id="8" name="Picture 7">
              <a:extLst>
                <a:ext uri="{FF2B5EF4-FFF2-40B4-BE49-F238E27FC236}">
                  <a16:creationId xmlns:a16="http://schemas.microsoft.com/office/drawing/2014/main" id="{393D3E0E-DDD3-FFBB-5224-89AAC323D036}"/>
                </a:ext>
              </a:extLst>
            </p:cNvPr>
            <p:cNvPicPr>
              <a:picLocks noChangeAspect="1"/>
            </p:cNvPicPr>
            <p:nvPr/>
          </p:nvPicPr>
          <p:blipFill>
            <a:blip r:embed="rId4"/>
            <a:stretch>
              <a:fillRect/>
            </a:stretch>
          </p:blipFill>
          <p:spPr>
            <a:xfrm>
              <a:off x="8081143" y="2993322"/>
              <a:ext cx="1028518" cy="296831"/>
            </a:xfrm>
            <a:prstGeom prst="rect">
              <a:avLst/>
            </a:prstGeom>
          </p:spPr>
        </p:pic>
      </p:grpSp>
    </p:spTree>
    <p:extLst>
      <p:ext uri="{BB962C8B-B14F-4D97-AF65-F5344CB8AC3E}">
        <p14:creationId xmlns:p14="http://schemas.microsoft.com/office/powerpoint/2010/main" val="275655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Interactive Household Report</a:t>
            </a:r>
          </a:p>
        </p:txBody>
      </p:sp>
      <p:pic>
        <p:nvPicPr>
          <p:cNvPr id="2" name="Picture 1">
            <a:extLst>
              <a:ext uri="{FF2B5EF4-FFF2-40B4-BE49-F238E27FC236}">
                <a16:creationId xmlns:a16="http://schemas.microsoft.com/office/drawing/2014/main" id="{FA65A334-82F2-A9FF-C1EA-1A589862C17E}"/>
              </a:ext>
            </a:extLst>
          </p:cNvPr>
          <p:cNvPicPr>
            <a:picLocks noChangeAspect="1"/>
          </p:cNvPicPr>
          <p:nvPr/>
        </p:nvPicPr>
        <p:blipFill>
          <a:blip r:embed="rId2"/>
          <a:stretch>
            <a:fillRect/>
          </a:stretch>
        </p:blipFill>
        <p:spPr>
          <a:xfrm>
            <a:off x="549989" y="1027885"/>
            <a:ext cx="11092021" cy="5082137"/>
          </a:xfrm>
          <a:prstGeom prst="rect">
            <a:avLst/>
          </a:prstGeom>
          <a:ln w="76200">
            <a:solidFill>
              <a:srgbClr val="C2D5EE"/>
            </a:solidFill>
          </a:ln>
        </p:spPr>
      </p:pic>
    </p:spTree>
    <p:extLst>
      <p:ext uri="{BB962C8B-B14F-4D97-AF65-F5344CB8AC3E}">
        <p14:creationId xmlns:p14="http://schemas.microsoft.com/office/powerpoint/2010/main" val="183431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Monitoring Report</a:t>
            </a:r>
          </a:p>
        </p:txBody>
      </p:sp>
      <p:grpSp>
        <p:nvGrpSpPr>
          <p:cNvPr id="3" name="Group 2">
            <a:extLst>
              <a:ext uri="{FF2B5EF4-FFF2-40B4-BE49-F238E27FC236}">
                <a16:creationId xmlns:a16="http://schemas.microsoft.com/office/drawing/2014/main" id="{83965E5C-6345-C066-4573-51555022D4FF}"/>
              </a:ext>
            </a:extLst>
          </p:cNvPr>
          <p:cNvGrpSpPr/>
          <p:nvPr/>
        </p:nvGrpSpPr>
        <p:grpSpPr>
          <a:xfrm>
            <a:off x="586118" y="838899"/>
            <a:ext cx="11019763" cy="5380179"/>
            <a:chOff x="826068" y="2014896"/>
            <a:chExt cx="10539864" cy="4615243"/>
          </a:xfrm>
        </p:grpSpPr>
        <p:pic>
          <p:nvPicPr>
            <p:cNvPr id="4" name="Picture 3">
              <a:extLst>
                <a:ext uri="{FF2B5EF4-FFF2-40B4-BE49-F238E27FC236}">
                  <a16:creationId xmlns:a16="http://schemas.microsoft.com/office/drawing/2014/main" id="{C03B254C-15A8-15A7-4037-A8055D81E3FF}"/>
                </a:ext>
              </a:extLst>
            </p:cNvPr>
            <p:cNvPicPr>
              <a:picLocks noChangeAspect="1"/>
            </p:cNvPicPr>
            <p:nvPr/>
          </p:nvPicPr>
          <p:blipFill>
            <a:blip r:embed="rId2"/>
            <a:stretch>
              <a:fillRect/>
            </a:stretch>
          </p:blipFill>
          <p:spPr>
            <a:xfrm>
              <a:off x="826068" y="2014896"/>
              <a:ext cx="10539864" cy="4615243"/>
            </a:xfrm>
            <a:prstGeom prst="rect">
              <a:avLst/>
            </a:prstGeom>
            <a:ln w="76200">
              <a:solidFill>
                <a:srgbClr val="C2D5EE"/>
              </a:solidFill>
            </a:ln>
          </p:spPr>
        </p:pic>
        <p:sp>
          <p:nvSpPr>
            <p:cNvPr id="5" name="TextBox 4">
              <a:extLst>
                <a:ext uri="{FF2B5EF4-FFF2-40B4-BE49-F238E27FC236}">
                  <a16:creationId xmlns:a16="http://schemas.microsoft.com/office/drawing/2014/main" id="{F0ED94B5-B413-4202-178E-D4E0AEFFA173}"/>
                </a:ext>
              </a:extLst>
            </p:cNvPr>
            <p:cNvSpPr txBox="1"/>
            <p:nvPr/>
          </p:nvSpPr>
          <p:spPr>
            <a:xfrm>
              <a:off x="987088" y="3798168"/>
              <a:ext cx="1115445" cy="200055"/>
            </a:xfrm>
            <a:prstGeom prst="rect">
              <a:avLst/>
            </a:prstGeom>
            <a:solidFill>
              <a:srgbClr val="F6F6F6"/>
            </a:solidFill>
          </p:spPr>
          <p:txBody>
            <a:bodyPr wrap="square" rtlCol="0">
              <a:spAutoFit/>
            </a:bodyPr>
            <a:lstStyle/>
            <a:p>
              <a:r>
                <a:rPr lang="en-US" sz="700" dirty="0"/>
                <a:t>Name of organization</a:t>
              </a:r>
            </a:p>
          </p:txBody>
        </p:sp>
        <p:sp>
          <p:nvSpPr>
            <p:cNvPr id="6" name="TextBox 5">
              <a:extLst>
                <a:ext uri="{FF2B5EF4-FFF2-40B4-BE49-F238E27FC236}">
                  <a16:creationId xmlns:a16="http://schemas.microsoft.com/office/drawing/2014/main" id="{DD05ED23-4768-903E-BC9F-E0DFF78AB343}"/>
                </a:ext>
              </a:extLst>
            </p:cNvPr>
            <p:cNvSpPr txBox="1"/>
            <p:nvPr/>
          </p:nvSpPr>
          <p:spPr>
            <a:xfrm>
              <a:off x="987087" y="6020160"/>
              <a:ext cx="978873"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30732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7" y="295825"/>
            <a:ext cx="11028395" cy="646331"/>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Statistics Report – can be  run on Age, City, Country of Birth, County, Dietary Considerations, Disability, Education Country, Education Highest, Employment, Ethnicity, Expenses, Gender Identity, Household Social Programs, Households (this  has the new verses existing), Housing Type, Immigration Period, Income (Net, all, highest, primary, monthly), Individuals (new vs. existing), Languages, Marital Status, Referred by, Self-Identifies As, Served, Visits (can break down by all data on visit screen), and Zip Code.</a:t>
            </a:r>
            <a:endParaRPr lang="en-US" sz="1200" dirty="0"/>
          </a:p>
        </p:txBody>
      </p:sp>
      <p:grpSp>
        <p:nvGrpSpPr>
          <p:cNvPr id="2" name="Group 1">
            <a:extLst>
              <a:ext uri="{FF2B5EF4-FFF2-40B4-BE49-F238E27FC236}">
                <a16:creationId xmlns:a16="http://schemas.microsoft.com/office/drawing/2014/main" id="{0E5616E6-BA9E-427B-63AD-5C8A1EDBF321}"/>
              </a:ext>
            </a:extLst>
          </p:cNvPr>
          <p:cNvGrpSpPr/>
          <p:nvPr/>
        </p:nvGrpSpPr>
        <p:grpSpPr>
          <a:xfrm>
            <a:off x="913864" y="1092553"/>
            <a:ext cx="9830499" cy="5469622"/>
            <a:chOff x="2035829" y="2051628"/>
            <a:chExt cx="8171917" cy="4574218"/>
          </a:xfrm>
        </p:grpSpPr>
        <p:pic>
          <p:nvPicPr>
            <p:cNvPr id="7" name="Picture 6">
              <a:extLst>
                <a:ext uri="{FF2B5EF4-FFF2-40B4-BE49-F238E27FC236}">
                  <a16:creationId xmlns:a16="http://schemas.microsoft.com/office/drawing/2014/main" id="{0D309EB1-AABE-2AA6-E468-E8158D63DE7B}"/>
                </a:ext>
              </a:extLst>
            </p:cNvPr>
            <p:cNvPicPr>
              <a:picLocks noChangeAspect="1"/>
            </p:cNvPicPr>
            <p:nvPr/>
          </p:nvPicPr>
          <p:blipFill>
            <a:blip r:embed="rId2"/>
            <a:stretch>
              <a:fillRect/>
            </a:stretch>
          </p:blipFill>
          <p:spPr>
            <a:xfrm>
              <a:off x="2035829" y="2051628"/>
              <a:ext cx="8171917" cy="4574218"/>
            </a:xfrm>
            <a:prstGeom prst="rect">
              <a:avLst/>
            </a:prstGeom>
            <a:ln w="76200">
              <a:solidFill>
                <a:srgbClr val="C2D5EE"/>
              </a:solidFill>
            </a:ln>
          </p:spPr>
        </p:pic>
        <p:sp>
          <p:nvSpPr>
            <p:cNvPr id="8" name="TextBox 7">
              <a:extLst>
                <a:ext uri="{FF2B5EF4-FFF2-40B4-BE49-F238E27FC236}">
                  <a16:creationId xmlns:a16="http://schemas.microsoft.com/office/drawing/2014/main" id="{FF842DC2-D76A-5867-0EDB-C9CFD93C0DD3}"/>
                </a:ext>
              </a:extLst>
            </p:cNvPr>
            <p:cNvSpPr txBox="1"/>
            <p:nvPr/>
          </p:nvSpPr>
          <p:spPr>
            <a:xfrm>
              <a:off x="2035829" y="2550253"/>
              <a:ext cx="651681" cy="307777"/>
            </a:xfrm>
            <a:prstGeom prst="rect">
              <a:avLst/>
            </a:prstGeom>
            <a:solidFill>
              <a:srgbClr val="F6F6F6"/>
            </a:solidFill>
            <a:ln w="76200">
              <a:noFill/>
            </a:ln>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31801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11155920" cy="461665"/>
          </a:xfrm>
          <a:prstGeom prst="rect">
            <a:avLst/>
          </a:prstGeom>
          <a:noFill/>
        </p:spPr>
        <p:txBody>
          <a:bodyPr wrap="square" rtlCol="0">
            <a:spAutoFit/>
          </a:bodyPr>
          <a:lstStyle/>
          <a:p>
            <a:r>
              <a:rPr lang="en-US" sz="1200" dirty="0"/>
              <a:t>Time Series Report – can be run by day, week, month, and year on the </a:t>
            </a:r>
            <a:r>
              <a:rPr lang="en-US" sz="1200"/>
              <a:t>following metrics: age </a:t>
            </a:r>
            <a:r>
              <a:rPr lang="en-US" sz="1200" dirty="0"/>
              <a:t>groups, individuals or households served, quantity of food and new or </a:t>
            </a:r>
            <a:r>
              <a:rPr lang="en-US" sz="1200"/>
              <a:t>existing individuals.</a:t>
            </a:r>
            <a:endParaRPr lang="en-US" sz="1200" dirty="0"/>
          </a:p>
        </p:txBody>
      </p:sp>
      <p:pic>
        <p:nvPicPr>
          <p:cNvPr id="3" name="Picture 2">
            <a:extLst>
              <a:ext uri="{FF2B5EF4-FFF2-40B4-BE49-F238E27FC236}">
                <a16:creationId xmlns:a16="http://schemas.microsoft.com/office/drawing/2014/main" id="{61247B98-676C-F9C8-9AD2-D6A8D4948503}"/>
              </a:ext>
            </a:extLst>
          </p:cNvPr>
          <p:cNvPicPr>
            <a:picLocks noChangeAspect="1"/>
          </p:cNvPicPr>
          <p:nvPr/>
        </p:nvPicPr>
        <p:blipFill>
          <a:blip r:embed="rId2"/>
          <a:stretch>
            <a:fillRect/>
          </a:stretch>
        </p:blipFill>
        <p:spPr>
          <a:xfrm>
            <a:off x="721161" y="1475344"/>
            <a:ext cx="10749677" cy="3417881"/>
          </a:xfrm>
          <a:prstGeom prst="rect">
            <a:avLst/>
          </a:prstGeom>
          <a:ln w="76200">
            <a:solidFill>
              <a:srgbClr val="C2D5EE"/>
            </a:solidFill>
          </a:ln>
        </p:spPr>
      </p:pic>
    </p:spTree>
    <p:extLst>
      <p:ext uri="{BB962C8B-B14F-4D97-AF65-F5344CB8AC3E}">
        <p14:creationId xmlns:p14="http://schemas.microsoft.com/office/powerpoint/2010/main" val="408392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Visits to Agencies Report</a:t>
            </a:r>
          </a:p>
        </p:txBody>
      </p:sp>
      <p:grpSp>
        <p:nvGrpSpPr>
          <p:cNvPr id="2" name="Group 1">
            <a:extLst>
              <a:ext uri="{FF2B5EF4-FFF2-40B4-BE49-F238E27FC236}">
                <a16:creationId xmlns:a16="http://schemas.microsoft.com/office/drawing/2014/main" id="{E33194E1-0494-E60C-402C-763412E8A62E}"/>
              </a:ext>
            </a:extLst>
          </p:cNvPr>
          <p:cNvGrpSpPr/>
          <p:nvPr/>
        </p:nvGrpSpPr>
        <p:grpSpPr>
          <a:xfrm>
            <a:off x="352423" y="2065643"/>
            <a:ext cx="11487153" cy="2726713"/>
            <a:chOff x="352423" y="3429000"/>
            <a:chExt cx="11487153" cy="2726713"/>
          </a:xfrm>
        </p:grpSpPr>
        <p:pic>
          <p:nvPicPr>
            <p:cNvPr id="4" name="Picture 3">
              <a:extLst>
                <a:ext uri="{FF2B5EF4-FFF2-40B4-BE49-F238E27FC236}">
                  <a16:creationId xmlns:a16="http://schemas.microsoft.com/office/drawing/2014/main" id="{E09CDA12-D17A-EAB0-257C-57E2B577A892}"/>
                </a:ext>
              </a:extLst>
            </p:cNvPr>
            <p:cNvPicPr>
              <a:picLocks noChangeAspect="1"/>
            </p:cNvPicPr>
            <p:nvPr/>
          </p:nvPicPr>
          <p:blipFill>
            <a:blip r:embed="rId2"/>
            <a:stretch>
              <a:fillRect/>
            </a:stretch>
          </p:blipFill>
          <p:spPr>
            <a:xfrm>
              <a:off x="352423" y="3429000"/>
              <a:ext cx="11487153" cy="2726713"/>
            </a:xfrm>
            <a:prstGeom prst="rect">
              <a:avLst/>
            </a:prstGeom>
            <a:ln w="76200">
              <a:solidFill>
                <a:srgbClr val="C2D5EE"/>
              </a:solidFill>
            </a:ln>
          </p:spPr>
        </p:pic>
        <p:sp>
          <p:nvSpPr>
            <p:cNvPr id="5" name="TextBox 4">
              <a:extLst>
                <a:ext uri="{FF2B5EF4-FFF2-40B4-BE49-F238E27FC236}">
                  <a16:creationId xmlns:a16="http://schemas.microsoft.com/office/drawing/2014/main" id="{7B090566-2CA3-2020-7713-1C92E0C21D52}"/>
                </a:ext>
              </a:extLst>
            </p:cNvPr>
            <p:cNvSpPr txBox="1"/>
            <p:nvPr/>
          </p:nvSpPr>
          <p:spPr>
            <a:xfrm>
              <a:off x="3355848" y="4665397"/>
              <a:ext cx="1527048" cy="230832"/>
            </a:xfrm>
            <a:prstGeom prst="rect">
              <a:avLst/>
            </a:prstGeom>
            <a:solidFill>
              <a:srgbClr val="065987"/>
            </a:solidFill>
          </p:spPr>
          <p:txBody>
            <a:bodyPr wrap="square" rtlCol="0">
              <a:spAutoFit/>
            </a:bodyPr>
            <a:lstStyle/>
            <a:p>
              <a:r>
                <a:rPr lang="en-US" sz="900" dirty="0">
                  <a:solidFill>
                    <a:schemeClr val="bg1"/>
                  </a:solidFill>
                </a:rPr>
                <a:t>Organization 1</a:t>
              </a:r>
            </a:p>
          </p:txBody>
        </p:sp>
        <p:sp>
          <p:nvSpPr>
            <p:cNvPr id="6" name="TextBox 5">
              <a:extLst>
                <a:ext uri="{FF2B5EF4-FFF2-40B4-BE49-F238E27FC236}">
                  <a16:creationId xmlns:a16="http://schemas.microsoft.com/office/drawing/2014/main" id="{FA225CA2-4EA0-380F-DAC6-5AC2BE1C3E3A}"/>
                </a:ext>
              </a:extLst>
            </p:cNvPr>
            <p:cNvSpPr txBox="1"/>
            <p:nvPr/>
          </p:nvSpPr>
          <p:spPr>
            <a:xfrm>
              <a:off x="6095999" y="4676940"/>
              <a:ext cx="1527048" cy="230832"/>
            </a:xfrm>
            <a:prstGeom prst="rect">
              <a:avLst/>
            </a:prstGeom>
            <a:solidFill>
              <a:srgbClr val="065987"/>
            </a:solidFill>
          </p:spPr>
          <p:txBody>
            <a:bodyPr wrap="square" rtlCol="0">
              <a:spAutoFit/>
            </a:bodyPr>
            <a:lstStyle/>
            <a:p>
              <a:r>
                <a:rPr lang="en-US" sz="900" dirty="0">
                  <a:solidFill>
                    <a:schemeClr val="bg1"/>
                  </a:solidFill>
                </a:rPr>
                <a:t>Organization 2</a:t>
              </a:r>
            </a:p>
          </p:txBody>
        </p:sp>
        <p:sp>
          <p:nvSpPr>
            <p:cNvPr id="7" name="TextBox 6">
              <a:extLst>
                <a:ext uri="{FF2B5EF4-FFF2-40B4-BE49-F238E27FC236}">
                  <a16:creationId xmlns:a16="http://schemas.microsoft.com/office/drawing/2014/main" id="{35F32F1B-A755-958C-C461-F4D23A0FFD2E}"/>
                </a:ext>
              </a:extLst>
            </p:cNvPr>
            <p:cNvSpPr txBox="1"/>
            <p:nvPr/>
          </p:nvSpPr>
          <p:spPr>
            <a:xfrm>
              <a:off x="8887728" y="4665398"/>
              <a:ext cx="1527048" cy="230832"/>
            </a:xfrm>
            <a:prstGeom prst="rect">
              <a:avLst/>
            </a:prstGeom>
            <a:solidFill>
              <a:srgbClr val="065987"/>
            </a:solidFill>
          </p:spPr>
          <p:txBody>
            <a:bodyPr wrap="square" rtlCol="0">
              <a:spAutoFit/>
            </a:bodyPr>
            <a:lstStyle/>
            <a:p>
              <a:r>
                <a:rPr lang="en-US" sz="900" dirty="0">
                  <a:solidFill>
                    <a:schemeClr val="bg1"/>
                  </a:solidFill>
                </a:rPr>
                <a:t>Organization 3</a:t>
              </a:r>
            </a:p>
          </p:txBody>
        </p:sp>
        <p:sp>
          <p:nvSpPr>
            <p:cNvPr id="8" name="TextBox 7">
              <a:extLst>
                <a:ext uri="{FF2B5EF4-FFF2-40B4-BE49-F238E27FC236}">
                  <a16:creationId xmlns:a16="http://schemas.microsoft.com/office/drawing/2014/main" id="{57BA9432-2933-9FF6-19EC-5887AFBD1CB6}"/>
                </a:ext>
              </a:extLst>
            </p:cNvPr>
            <p:cNvSpPr txBox="1"/>
            <p:nvPr/>
          </p:nvSpPr>
          <p:spPr>
            <a:xfrm>
              <a:off x="501084" y="4932259"/>
              <a:ext cx="1615869" cy="230832"/>
            </a:xfrm>
            <a:prstGeom prst="rect">
              <a:avLst/>
            </a:prstGeom>
            <a:solidFill>
              <a:srgbClr val="F9F9F9"/>
            </a:solidFill>
          </p:spPr>
          <p:txBody>
            <a:bodyPr wrap="square" rtlCol="0">
              <a:spAutoFit/>
            </a:bodyPr>
            <a:lstStyle/>
            <a:p>
              <a:r>
                <a:rPr lang="en-US" sz="900" dirty="0"/>
                <a:t>Organization 1</a:t>
              </a:r>
            </a:p>
          </p:txBody>
        </p:sp>
        <p:sp>
          <p:nvSpPr>
            <p:cNvPr id="9" name="TextBox 8">
              <a:extLst>
                <a:ext uri="{FF2B5EF4-FFF2-40B4-BE49-F238E27FC236}">
                  <a16:creationId xmlns:a16="http://schemas.microsoft.com/office/drawing/2014/main" id="{9576A0C3-2EDC-B978-37A7-C1D4D529E9F3}"/>
                </a:ext>
              </a:extLst>
            </p:cNvPr>
            <p:cNvSpPr txBox="1"/>
            <p:nvPr/>
          </p:nvSpPr>
          <p:spPr>
            <a:xfrm>
              <a:off x="501084" y="5403799"/>
              <a:ext cx="1615869" cy="230832"/>
            </a:xfrm>
            <a:prstGeom prst="rect">
              <a:avLst/>
            </a:prstGeom>
            <a:solidFill>
              <a:srgbClr val="F9F9F9"/>
            </a:solidFill>
          </p:spPr>
          <p:txBody>
            <a:bodyPr wrap="square" rtlCol="0">
              <a:spAutoFit/>
            </a:bodyPr>
            <a:lstStyle/>
            <a:p>
              <a:r>
                <a:rPr lang="en-US" sz="900" dirty="0"/>
                <a:t>Organization 3</a:t>
              </a:r>
            </a:p>
          </p:txBody>
        </p:sp>
        <p:sp>
          <p:nvSpPr>
            <p:cNvPr id="10" name="TextBox 9">
              <a:extLst>
                <a:ext uri="{FF2B5EF4-FFF2-40B4-BE49-F238E27FC236}">
                  <a16:creationId xmlns:a16="http://schemas.microsoft.com/office/drawing/2014/main" id="{D14BE660-FE31-CA30-1A40-13464184C329}"/>
                </a:ext>
              </a:extLst>
            </p:cNvPr>
            <p:cNvSpPr txBox="1"/>
            <p:nvPr/>
          </p:nvSpPr>
          <p:spPr>
            <a:xfrm>
              <a:off x="501084" y="5168029"/>
              <a:ext cx="1615869" cy="230832"/>
            </a:xfrm>
            <a:prstGeom prst="rect">
              <a:avLst/>
            </a:prstGeom>
            <a:solidFill>
              <a:srgbClr val="FFFFFF"/>
            </a:solidFill>
          </p:spPr>
          <p:txBody>
            <a:bodyPr wrap="square" rtlCol="0">
              <a:spAutoFit/>
            </a:bodyPr>
            <a:lstStyle/>
            <a:p>
              <a:r>
                <a:rPr lang="en-US" sz="900" dirty="0"/>
                <a:t>Organization 2</a:t>
              </a:r>
            </a:p>
          </p:txBody>
        </p:sp>
      </p:grpSp>
    </p:spTree>
    <p:extLst>
      <p:ext uri="{BB962C8B-B14F-4D97-AF65-F5344CB8AC3E}">
        <p14:creationId xmlns:p14="http://schemas.microsoft.com/office/powerpoint/2010/main" val="360727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1AB-FC4B-89FE-0BD3-9229130AE6AE}"/>
              </a:ext>
            </a:extLst>
          </p:cNvPr>
          <p:cNvSpPr>
            <a:spLocks noGrp="1"/>
          </p:cNvSpPr>
          <p:nvPr>
            <p:ph type="ctrTitle"/>
          </p:nvPr>
        </p:nvSpPr>
        <p:spPr>
          <a:xfrm>
            <a:off x="865464" y="420032"/>
            <a:ext cx="10461071" cy="6017936"/>
          </a:xfrm>
        </p:spPr>
        <p:txBody>
          <a:bodyPr>
            <a:normAutofit fontScale="90000"/>
          </a:bodyPr>
          <a:lstStyle/>
          <a:p>
            <a:r>
              <a:rPr lang="en-US" dirty="0"/>
              <a:t>This presentation is a quick reference tool to help you narrow down the type of report to run for the data you need. The title in the upper left of each slide is the type of report and the screen </a:t>
            </a:r>
            <a:r>
              <a:rPr lang="en-US"/>
              <a:t>shot is </a:t>
            </a:r>
            <a:r>
              <a:rPr lang="en-US" dirty="0"/>
              <a:t>an example of the report displayed. Some reports have several slides. </a:t>
            </a:r>
          </a:p>
        </p:txBody>
      </p:sp>
    </p:spTree>
    <p:extLst>
      <p:ext uri="{BB962C8B-B14F-4D97-AF65-F5344CB8AC3E}">
        <p14:creationId xmlns:p14="http://schemas.microsoft.com/office/powerpoint/2010/main" val="49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F67B5D-D5AF-879A-DD4C-8FF6EA3245E5}"/>
              </a:ext>
            </a:extLst>
          </p:cNvPr>
          <p:cNvGrpSpPr/>
          <p:nvPr/>
        </p:nvGrpSpPr>
        <p:grpSpPr>
          <a:xfrm>
            <a:off x="932577" y="905660"/>
            <a:ext cx="10326846" cy="5595808"/>
            <a:chOff x="550402" y="1442386"/>
            <a:chExt cx="8177310" cy="4453090"/>
          </a:xfrm>
        </p:grpSpPr>
        <p:pic>
          <p:nvPicPr>
            <p:cNvPr id="3" name="Picture 2">
              <a:extLst>
                <a:ext uri="{FF2B5EF4-FFF2-40B4-BE49-F238E27FC236}">
                  <a16:creationId xmlns:a16="http://schemas.microsoft.com/office/drawing/2014/main" id="{3727B55D-B466-DFD1-A7BF-3D54749F4F12}"/>
                </a:ext>
              </a:extLst>
            </p:cNvPr>
            <p:cNvPicPr>
              <a:picLocks noChangeAspect="1"/>
            </p:cNvPicPr>
            <p:nvPr/>
          </p:nvPicPr>
          <p:blipFill>
            <a:blip r:embed="rId2"/>
            <a:stretch>
              <a:fillRect/>
            </a:stretch>
          </p:blipFill>
          <p:spPr>
            <a:xfrm>
              <a:off x="550402" y="1442386"/>
              <a:ext cx="8177310" cy="4453090"/>
            </a:xfrm>
            <a:prstGeom prst="rect">
              <a:avLst/>
            </a:prstGeom>
            <a:ln w="76200">
              <a:solidFill>
                <a:srgbClr val="C2D5EE"/>
              </a:solidFill>
            </a:ln>
          </p:spPr>
        </p:pic>
        <p:sp>
          <p:nvSpPr>
            <p:cNvPr id="17" name="TextBox 16">
              <a:extLst>
                <a:ext uri="{FF2B5EF4-FFF2-40B4-BE49-F238E27FC236}">
                  <a16:creationId xmlns:a16="http://schemas.microsoft.com/office/drawing/2014/main" id="{71584E6C-DEA0-3815-7171-00E9E7886916}"/>
                </a:ext>
              </a:extLst>
            </p:cNvPr>
            <p:cNvSpPr txBox="1"/>
            <p:nvPr/>
          </p:nvSpPr>
          <p:spPr>
            <a:xfrm>
              <a:off x="651864" y="2428332"/>
              <a:ext cx="1380295" cy="215444"/>
            </a:xfrm>
            <a:prstGeom prst="rect">
              <a:avLst/>
            </a:prstGeom>
            <a:solidFill>
              <a:srgbClr val="F6F6F6"/>
            </a:solidFill>
          </p:spPr>
          <p:txBody>
            <a:bodyPr wrap="square" rtlCol="0">
              <a:spAutoFit/>
            </a:bodyPr>
            <a:lstStyle/>
            <a:p>
              <a:r>
                <a:rPr lang="en-US" sz="800" dirty="0"/>
                <a:t>Name of organization</a:t>
              </a:r>
            </a:p>
          </p:txBody>
        </p:sp>
      </p:grpSp>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Agency Report</a:t>
            </a:r>
          </a:p>
        </p:txBody>
      </p:sp>
    </p:spTree>
    <p:extLst>
      <p:ext uri="{BB962C8B-B14F-4D97-AF65-F5344CB8AC3E}">
        <p14:creationId xmlns:p14="http://schemas.microsoft.com/office/powerpoint/2010/main" val="377108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Agency Report</a:t>
            </a:r>
          </a:p>
        </p:txBody>
      </p:sp>
      <p:grpSp>
        <p:nvGrpSpPr>
          <p:cNvPr id="2" name="Group 1">
            <a:extLst>
              <a:ext uri="{FF2B5EF4-FFF2-40B4-BE49-F238E27FC236}">
                <a16:creationId xmlns:a16="http://schemas.microsoft.com/office/drawing/2014/main" id="{9363CD46-C3DF-6413-6E18-6E2AB9B67341}"/>
              </a:ext>
            </a:extLst>
          </p:cNvPr>
          <p:cNvGrpSpPr/>
          <p:nvPr/>
        </p:nvGrpSpPr>
        <p:grpSpPr>
          <a:xfrm>
            <a:off x="729847" y="687896"/>
            <a:ext cx="10732306" cy="4072453"/>
            <a:chOff x="542498" y="1442386"/>
            <a:chExt cx="8299750" cy="3414551"/>
          </a:xfrm>
        </p:grpSpPr>
        <p:pic>
          <p:nvPicPr>
            <p:cNvPr id="4" name="Picture 3">
              <a:extLst>
                <a:ext uri="{FF2B5EF4-FFF2-40B4-BE49-F238E27FC236}">
                  <a16:creationId xmlns:a16="http://schemas.microsoft.com/office/drawing/2014/main" id="{38CDF667-5FC0-A913-A183-1F22005472B1}"/>
                </a:ext>
              </a:extLst>
            </p:cNvPr>
            <p:cNvPicPr>
              <a:picLocks noChangeAspect="1"/>
            </p:cNvPicPr>
            <p:nvPr/>
          </p:nvPicPr>
          <p:blipFill>
            <a:blip r:embed="rId2"/>
            <a:stretch>
              <a:fillRect/>
            </a:stretch>
          </p:blipFill>
          <p:spPr>
            <a:xfrm>
              <a:off x="542498" y="1442386"/>
              <a:ext cx="8299750" cy="3414551"/>
            </a:xfrm>
            <a:prstGeom prst="rect">
              <a:avLst/>
            </a:prstGeom>
            <a:ln w="76200">
              <a:solidFill>
                <a:srgbClr val="C2D5EE"/>
              </a:solidFill>
            </a:ln>
          </p:spPr>
        </p:pic>
        <p:sp>
          <p:nvSpPr>
            <p:cNvPr id="5" name="TextBox 4">
              <a:extLst>
                <a:ext uri="{FF2B5EF4-FFF2-40B4-BE49-F238E27FC236}">
                  <a16:creationId xmlns:a16="http://schemas.microsoft.com/office/drawing/2014/main" id="{90F29DB6-CEB0-84D9-CF74-04C572306FDD}"/>
                </a:ext>
              </a:extLst>
            </p:cNvPr>
            <p:cNvSpPr txBox="1"/>
            <p:nvPr/>
          </p:nvSpPr>
          <p:spPr>
            <a:xfrm>
              <a:off x="662764" y="2526382"/>
              <a:ext cx="1380295" cy="215444"/>
            </a:xfrm>
            <a:prstGeom prst="rect">
              <a:avLst/>
            </a:prstGeom>
            <a:solidFill>
              <a:srgbClr val="F6F6F6"/>
            </a:solidFill>
          </p:spPr>
          <p:txBody>
            <a:bodyPr wrap="square" rtlCol="0">
              <a:spAutoFit/>
            </a:bodyPr>
            <a:lstStyle/>
            <a:p>
              <a:r>
                <a:rPr lang="en-US" sz="800" dirty="0"/>
                <a:t>Name of organization</a:t>
              </a:r>
            </a:p>
          </p:txBody>
        </p:sp>
        <p:sp>
          <p:nvSpPr>
            <p:cNvPr id="6" name="TextBox 5">
              <a:extLst>
                <a:ext uri="{FF2B5EF4-FFF2-40B4-BE49-F238E27FC236}">
                  <a16:creationId xmlns:a16="http://schemas.microsoft.com/office/drawing/2014/main" id="{A24E6140-6D0A-3637-0A24-0D98049B19E9}"/>
                </a:ext>
              </a:extLst>
            </p:cNvPr>
            <p:cNvSpPr txBox="1"/>
            <p:nvPr/>
          </p:nvSpPr>
          <p:spPr>
            <a:xfrm>
              <a:off x="662764" y="4263742"/>
              <a:ext cx="1380295" cy="215444"/>
            </a:xfrm>
            <a:prstGeom prst="rect">
              <a:avLst/>
            </a:prstGeom>
            <a:solidFill>
              <a:srgbClr val="F6F6F6"/>
            </a:solidFill>
          </p:spPr>
          <p:txBody>
            <a:bodyPr wrap="square" rtlCol="0">
              <a:spAutoFit/>
            </a:bodyPr>
            <a:lstStyle/>
            <a:p>
              <a:r>
                <a:rPr lang="en-US" sz="800" dirty="0"/>
                <a:t>Name of organization</a:t>
              </a:r>
            </a:p>
          </p:txBody>
        </p:sp>
      </p:grpSp>
      <p:grpSp>
        <p:nvGrpSpPr>
          <p:cNvPr id="7" name="Group 6">
            <a:extLst>
              <a:ext uri="{FF2B5EF4-FFF2-40B4-BE49-F238E27FC236}">
                <a16:creationId xmlns:a16="http://schemas.microsoft.com/office/drawing/2014/main" id="{BACEB023-5D11-B214-1A18-DBFAE52EAD78}"/>
              </a:ext>
            </a:extLst>
          </p:cNvPr>
          <p:cNvGrpSpPr/>
          <p:nvPr/>
        </p:nvGrpSpPr>
        <p:grpSpPr>
          <a:xfrm>
            <a:off x="729847" y="4875421"/>
            <a:ext cx="10732306" cy="1768268"/>
            <a:chOff x="340818" y="2025704"/>
            <a:chExt cx="8121203" cy="1403296"/>
          </a:xfrm>
        </p:grpSpPr>
        <p:pic>
          <p:nvPicPr>
            <p:cNvPr id="8" name="Picture 7">
              <a:extLst>
                <a:ext uri="{FF2B5EF4-FFF2-40B4-BE49-F238E27FC236}">
                  <a16:creationId xmlns:a16="http://schemas.microsoft.com/office/drawing/2014/main" id="{0CE4A512-C02A-85E0-8B64-079FFFE33A9F}"/>
                </a:ext>
              </a:extLst>
            </p:cNvPr>
            <p:cNvPicPr>
              <a:picLocks noChangeAspect="1"/>
            </p:cNvPicPr>
            <p:nvPr/>
          </p:nvPicPr>
          <p:blipFill>
            <a:blip r:embed="rId3"/>
            <a:stretch>
              <a:fillRect/>
            </a:stretch>
          </p:blipFill>
          <p:spPr>
            <a:xfrm>
              <a:off x="340818" y="2025704"/>
              <a:ext cx="8121203" cy="1403296"/>
            </a:xfrm>
            <a:prstGeom prst="rect">
              <a:avLst/>
            </a:prstGeom>
            <a:ln w="76200">
              <a:solidFill>
                <a:srgbClr val="C2D5EE"/>
              </a:solidFill>
            </a:ln>
          </p:spPr>
        </p:pic>
        <p:sp>
          <p:nvSpPr>
            <p:cNvPr id="9" name="TextBox 8">
              <a:extLst>
                <a:ext uri="{FF2B5EF4-FFF2-40B4-BE49-F238E27FC236}">
                  <a16:creationId xmlns:a16="http://schemas.microsoft.com/office/drawing/2014/main" id="{F5BC5620-032A-D682-38BE-B95A329D514D}"/>
                </a:ext>
              </a:extLst>
            </p:cNvPr>
            <p:cNvSpPr txBox="1"/>
            <p:nvPr/>
          </p:nvSpPr>
          <p:spPr>
            <a:xfrm>
              <a:off x="464232" y="2858158"/>
              <a:ext cx="1380295" cy="215444"/>
            </a:xfrm>
            <a:prstGeom prst="rect">
              <a:avLst/>
            </a:prstGeom>
            <a:solidFill>
              <a:srgbClr val="F6F6F6"/>
            </a:solidFill>
          </p:spPr>
          <p:txBody>
            <a:bodyPr wrap="square" rtlCol="0">
              <a:spAutoFit/>
            </a:bodyPr>
            <a:lstStyle/>
            <a:p>
              <a:r>
                <a:rPr lang="en-US" sz="800" dirty="0"/>
                <a:t>Name of organization</a:t>
              </a:r>
            </a:p>
          </p:txBody>
        </p:sp>
        <p:sp>
          <p:nvSpPr>
            <p:cNvPr id="10" name="TextBox 9">
              <a:extLst>
                <a:ext uri="{FF2B5EF4-FFF2-40B4-BE49-F238E27FC236}">
                  <a16:creationId xmlns:a16="http://schemas.microsoft.com/office/drawing/2014/main" id="{D3AA249E-222C-21FB-3443-D409C429D142}"/>
                </a:ext>
              </a:extLst>
            </p:cNvPr>
            <p:cNvSpPr txBox="1"/>
            <p:nvPr/>
          </p:nvSpPr>
          <p:spPr>
            <a:xfrm>
              <a:off x="7095272" y="2858158"/>
              <a:ext cx="1095836" cy="200055"/>
            </a:xfrm>
            <a:prstGeom prst="rect">
              <a:avLst/>
            </a:prstGeom>
            <a:solidFill>
              <a:srgbClr val="F6F6F6"/>
            </a:solidFill>
          </p:spPr>
          <p:txBody>
            <a:bodyPr wrap="square" rtlCol="0">
              <a:spAutoFit/>
            </a:bodyPr>
            <a:lstStyle/>
            <a:p>
              <a:r>
                <a:rPr lang="en-US" sz="700" dirty="0"/>
                <a:t>1235.00</a:t>
              </a:r>
            </a:p>
          </p:txBody>
        </p:sp>
      </p:grpSp>
    </p:spTree>
    <p:extLst>
      <p:ext uri="{BB962C8B-B14F-4D97-AF65-F5344CB8AC3E}">
        <p14:creationId xmlns:p14="http://schemas.microsoft.com/office/powerpoint/2010/main" val="299789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Bulk Report</a:t>
            </a:r>
          </a:p>
        </p:txBody>
      </p:sp>
      <p:grpSp>
        <p:nvGrpSpPr>
          <p:cNvPr id="3" name="Group 2">
            <a:extLst>
              <a:ext uri="{FF2B5EF4-FFF2-40B4-BE49-F238E27FC236}">
                <a16:creationId xmlns:a16="http://schemas.microsoft.com/office/drawing/2014/main" id="{3B716D54-EA55-B454-2402-BE2F0D23B22A}"/>
              </a:ext>
            </a:extLst>
          </p:cNvPr>
          <p:cNvGrpSpPr/>
          <p:nvPr/>
        </p:nvGrpSpPr>
        <p:grpSpPr>
          <a:xfrm>
            <a:off x="594877" y="722211"/>
            <a:ext cx="11002245" cy="5413577"/>
            <a:chOff x="557784" y="1491086"/>
            <a:chExt cx="8515471" cy="4409052"/>
          </a:xfrm>
        </p:grpSpPr>
        <p:pic>
          <p:nvPicPr>
            <p:cNvPr id="11" name="Picture 10">
              <a:extLst>
                <a:ext uri="{FF2B5EF4-FFF2-40B4-BE49-F238E27FC236}">
                  <a16:creationId xmlns:a16="http://schemas.microsoft.com/office/drawing/2014/main" id="{99FE734D-2745-921A-22BE-63E0754EFEFD}"/>
                </a:ext>
              </a:extLst>
            </p:cNvPr>
            <p:cNvPicPr>
              <a:picLocks noChangeAspect="1"/>
            </p:cNvPicPr>
            <p:nvPr/>
          </p:nvPicPr>
          <p:blipFill>
            <a:blip r:embed="rId2"/>
            <a:stretch>
              <a:fillRect/>
            </a:stretch>
          </p:blipFill>
          <p:spPr>
            <a:xfrm>
              <a:off x="557784" y="1491086"/>
              <a:ext cx="8515471" cy="4409052"/>
            </a:xfrm>
            <a:prstGeom prst="rect">
              <a:avLst/>
            </a:prstGeom>
            <a:ln w="76200">
              <a:solidFill>
                <a:srgbClr val="C2D5EE"/>
              </a:solidFill>
            </a:ln>
          </p:spPr>
        </p:pic>
        <p:sp>
          <p:nvSpPr>
            <p:cNvPr id="12" name="TextBox 11">
              <a:extLst>
                <a:ext uri="{FF2B5EF4-FFF2-40B4-BE49-F238E27FC236}">
                  <a16:creationId xmlns:a16="http://schemas.microsoft.com/office/drawing/2014/main" id="{7A2D74A4-93A6-6316-858A-A01066C0175B}"/>
                </a:ext>
              </a:extLst>
            </p:cNvPr>
            <p:cNvSpPr txBox="1"/>
            <p:nvPr/>
          </p:nvSpPr>
          <p:spPr>
            <a:xfrm>
              <a:off x="641915" y="2935704"/>
              <a:ext cx="1202612" cy="200055"/>
            </a:xfrm>
            <a:prstGeom prst="rect">
              <a:avLst/>
            </a:prstGeom>
            <a:solidFill>
              <a:srgbClr val="F6F6F6"/>
            </a:solidFill>
          </p:spPr>
          <p:txBody>
            <a:bodyPr wrap="square" rtlCol="0">
              <a:spAutoFit/>
            </a:bodyPr>
            <a:lstStyle/>
            <a:p>
              <a:r>
                <a:rPr lang="en-US" sz="700" dirty="0"/>
                <a:t>Name of organization</a:t>
              </a:r>
            </a:p>
          </p:txBody>
        </p:sp>
        <p:sp>
          <p:nvSpPr>
            <p:cNvPr id="13" name="TextBox 12">
              <a:extLst>
                <a:ext uri="{FF2B5EF4-FFF2-40B4-BE49-F238E27FC236}">
                  <a16:creationId xmlns:a16="http://schemas.microsoft.com/office/drawing/2014/main" id="{CCFEAD13-FD9B-6CD0-606F-7D96F6622125}"/>
                </a:ext>
              </a:extLst>
            </p:cNvPr>
            <p:cNvSpPr txBox="1"/>
            <p:nvPr/>
          </p:nvSpPr>
          <p:spPr>
            <a:xfrm>
              <a:off x="641915" y="3135759"/>
              <a:ext cx="1202612" cy="200055"/>
            </a:xfrm>
            <a:prstGeom prst="rect">
              <a:avLst/>
            </a:prstGeom>
            <a:solidFill>
              <a:srgbClr val="F6F6F6"/>
            </a:solidFill>
          </p:spPr>
          <p:txBody>
            <a:bodyPr wrap="square" rtlCol="0">
              <a:spAutoFit/>
            </a:bodyPr>
            <a:lstStyle/>
            <a:p>
              <a:r>
                <a:rPr lang="en-US" sz="700" dirty="0"/>
                <a:t>Name of organization</a:t>
              </a:r>
            </a:p>
          </p:txBody>
        </p:sp>
        <p:sp>
          <p:nvSpPr>
            <p:cNvPr id="14" name="TextBox 13">
              <a:extLst>
                <a:ext uri="{FF2B5EF4-FFF2-40B4-BE49-F238E27FC236}">
                  <a16:creationId xmlns:a16="http://schemas.microsoft.com/office/drawing/2014/main" id="{334402D4-E9C5-84DC-CE51-A1EA437426D4}"/>
                </a:ext>
              </a:extLst>
            </p:cNvPr>
            <p:cNvSpPr txBox="1"/>
            <p:nvPr/>
          </p:nvSpPr>
          <p:spPr>
            <a:xfrm>
              <a:off x="641915" y="3316703"/>
              <a:ext cx="1202612" cy="200055"/>
            </a:xfrm>
            <a:prstGeom prst="rect">
              <a:avLst/>
            </a:prstGeom>
            <a:solidFill>
              <a:srgbClr val="F6F6F6"/>
            </a:solidFill>
          </p:spPr>
          <p:txBody>
            <a:bodyPr wrap="square" rtlCol="0">
              <a:spAutoFit/>
            </a:bodyPr>
            <a:lstStyle/>
            <a:p>
              <a:r>
                <a:rPr lang="en-US" sz="700" dirty="0"/>
                <a:t>Name of organization</a:t>
              </a:r>
            </a:p>
          </p:txBody>
        </p:sp>
        <p:sp>
          <p:nvSpPr>
            <p:cNvPr id="15" name="TextBox 14">
              <a:extLst>
                <a:ext uri="{FF2B5EF4-FFF2-40B4-BE49-F238E27FC236}">
                  <a16:creationId xmlns:a16="http://schemas.microsoft.com/office/drawing/2014/main" id="{E6444E5B-AFC4-6C9D-C9CD-05FA8704ECA5}"/>
                </a:ext>
              </a:extLst>
            </p:cNvPr>
            <p:cNvSpPr txBox="1"/>
            <p:nvPr/>
          </p:nvSpPr>
          <p:spPr>
            <a:xfrm>
              <a:off x="641915" y="3495557"/>
              <a:ext cx="1202612" cy="200055"/>
            </a:xfrm>
            <a:prstGeom prst="rect">
              <a:avLst/>
            </a:prstGeom>
            <a:solidFill>
              <a:srgbClr val="F6F6F6"/>
            </a:solidFill>
          </p:spPr>
          <p:txBody>
            <a:bodyPr wrap="square" rtlCol="0">
              <a:spAutoFit/>
            </a:bodyPr>
            <a:lstStyle/>
            <a:p>
              <a:r>
                <a:rPr lang="en-US" sz="700" dirty="0"/>
                <a:t>Name of organization</a:t>
              </a:r>
            </a:p>
          </p:txBody>
        </p:sp>
        <p:sp>
          <p:nvSpPr>
            <p:cNvPr id="16" name="TextBox 15">
              <a:extLst>
                <a:ext uri="{FF2B5EF4-FFF2-40B4-BE49-F238E27FC236}">
                  <a16:creationId xmlns:a16="http://schemas.microsoft.com/office/drawing/2014/main" id="{1D8B2226-B777-118E-BA79-7F4C0A7D1CA3}"/>
                </a:ext>
              </a:extLst>
            </p:cNvPr>
            <p:cNvSpPr txBox="1"/>
            <p:nvPr/>
          </p:nvSpPr>
          <p:spPr>
            <a:xfrm>
              <a:off x="641915" y="3722463"/>
              <a:ext cx="1202612" cy="200055"/>
            </a:xfrm>
            <a:prstGeom prst="rect">
              <a:avLst/>
            </a:prstGeom>
            <a:solidFill>
              <a:srgbClr val="F6F6F6"/>
            </a:solidFill>
          </p:spPr>
          <p:txBody>
            <a:bodyPr wrap="square" rtlCol="0">
              <a:spAutoFit/>
            </a:bodyPr>
            <a:lstStyle/>
            <a:p>
              <a:r>
                <a:rPr lang="en-US" sz="700" dirty="0"/>
                <a:t>Name of organization</a:t>
              </a:r>
            </a:p>
          </p:txBody>
        </p:sp>
        <p:sp>
          <p:nvSpPr>
            <p:cNvPr id="17" name="TextBox 16">
              <a:extLst>
                <a:ext uri="{FF2B5EF4-FFF2-40B4-BE49-F238E27FC236}">
                  <a16:creationId xmlns:a16="http://schemas.microsoft.com/office/drawing/2014/main" id="{5C77E6BD-1572-F0AE-09B5-4B35CE73327E}"/>
                </a:ext>
              </a:extLst>
            </p:cNvPr>
            <p:cNvSpPr txBox="1"/>
            <p:nvPr/>
          </p:nvSpPr>
          <p:spPr>
            <a:xfrm>
              <a:off x="641915" y="5186208"/>
              <a:ext cx="1202612" cy="200055"/>
            </a:xfrm>
            <a:prstGeom prst="rect">
              <a:avLst/>
            </a:prstGeom>
            <a:solidFill>
              <a:srgbClr val="F6F6F6"/>
            </a:solidFill>
          </p:spPr>
          <p:txBody>
            <a:bodyPr wrap="square" rtlCol="0">
              <a:spAutoFit/>
            </a:bodyPr>
            <a:lstStyle/>
            <a:p>
              <a:r>
                <a:rPr lang="en-US" sz="700" dirty="0"/>
                <a:t>Name of organization</a:t>
              </a:r>
            </a:p>
          </p:txBody>
        </p:sp>
        <p:sp>
          <p:nvSpPr>
            <p:cNvPr id="18" name="TextBox 17">
              <a:extLst>
                <a:ext uri="{FF2B5EF4-FFF2-40B4-BE49-F238E27FC236}">
                  <a16:creationId xmlns:a16="http://schemas.microsoft.com/office/drawing/2014/main" id="{CC131468-1937-52F7-2E93-AB2223C7A973}"/>
                </a:ext>
              </a:extLst>
            </p:cNvPr>
            <p:cNvSpPr txBox="1"/>
            <p:nvPr/>
          </p:nvSpPr>
          <p:spPr>
            <a:xfrm>
              <a:off x="641915" y="5386263"/>
              <a:ext cx="1202612"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33557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Bulk Report</a:t>
            </a:r>
          </a:p>
        </p:txBody>
      </p:sp>
      <p:grpSp>
        <p:nvGrpSpPr>
          <p:cNvPr id="2" name="Group 1">
            <a:extLst>
              <a:ext uri="{FF2B5EF4-FFF2-40B4-BE49-F238E27FC236}">
                <a16:creationId xmlns:a16="http://schemas.microsoft.com/office/drawing/2014/main" id="{8F09DCDB-C70B-CC76-907A-9058EF07FB07}"/>
              </a:ext>
            </a:extLst>
          </p:cNvPr>
          <p:cNvGrpSpPr/>
          <p:nvPr/>
        </p:nvGrpSpPr>
        <p:grpSpPr>
          <a:xfrm>
            <a:off x="625495" y="721453"/>
            <a:ext cx="10941009" cy="3654521"/>
            <a:chOff x="543519" y="1559038"/>
            <a:chExt cx="8582193" cy="2816936"/>
          </a:xfrm>
        </p:grpSpPr>
        <p:pic>
          <p:nvPicPr>
            <p:cNvPr id="4" name="Picture 3">
              <a:extLst>
                <a:ext uri="{FF2B5EF4-FFF2-40B4-BE49-F238E27FC236}">
                  <a16:creationId xmlns:a16="http://schemas.microsoft.com/office/drawing/2014/main" id="{5B15ED63-EFF2-6C06-D588-DCA40D72ACDC}"/>
                </a:ext>
              </a:extLst>
            </p:cNvPr>
            <p:cNvPicPr>
              <a:picLocks noChangeAspect="1"/>
            </p:cNvPicPr>
            <p:nvPr/>
          </p:nvPicPr>
          <p:blipFill>
            <a:blip r:embed="rId2"/>
            <a:stretch>
              <a:fillRect/>
            </a:stretch>
          </p:blipFill>
          <p:spPr>
            <a:xfrm>
              <a:off x="543519" y="1559038"/>
              <a:ext cx="8582193" cy="2816936"/>
            </a:xfrm>
            <a:prstGeom prst="rect">
              <a:avLst/>
            </a:prstGeom>
            <a:ln w="76200">
              <a:solidFill>
                <a:srgbClr val="C2D5EE"/>
              </a:solidFill>
            </a:ln>
          </p:spPr>
        </p:pic>
        <p:sp>
          <p:nvSpPr>
            <p:cNvPr id="5" name="TextBox 4">
              <a:extLst>
                <a:ext uri="{FF2B5EF4-FFF2-40B4-BE49-F238E27FC236}">
                  <a16:creationId xmlns:a16="http://schemas.microsoft.com/office/drawing/2014/main" id="{9F8CC23F-69F8-2A75-DDF6-1E19C85D74FA}"/>
                </a:ext>
              </a:extLst>
            </p:cNvPr>
            <p:cNvSpPr txBox="1"/>
            <p:nvPr/>
          </p:nvSpPr>
          <p:spPr>
            <a:xfrm>
              <a:off x="641915" y="3054951"/>
              <a:ext cx="1202612" cy="200055"/>
            </a:xfrm>
            <a:prstGeom prst="rect">
              <a:avLst/>
            </a:prstGeom>
            <a:solidFill>
              <a:srgbClr val="F6F6F6"/>
            </a:solidFill>
          </p:spPr>
          <p:txBody>
            <a:bodyPr wrap="square" rtlCol="0">
              <a:spAutoFit/>
            </a:bodyPr>
            <a:lstStyle/>
            <a:p>
              <a:r>
                <a:rPr lang="en-US" sz="700" dirty="0"/>
                <a:t>Name of organization</a:t>
              </a:r>
            </a:p>
          </p:txBody>
        </p:sp>
        <p:sp>
          <p:nvSpPr>
            <p:cNvPr id="6" name="TextBox 5">
              <a:extLst>
                <a:ext uri="{FF2B5EF4-FFF2-40B4-BE49-F238E27FC236}">
                  <a16:creationId xmlns:a16="http://schemas.microsoft.com/office/drawing/2014/main" id="{16D08009-9593-0044-4E88-D145F8918F25}"/>
                </a:ext>
              </a:extLst>
            </p:cNvPr>
            <p:cNvSpPr txBox="1"/>
            <p:nvPr/>
          </p:nvSpPr>
          <p:spPr>
            <a:xfrm>
              <a:off x="641915" y="3228945"/>
              <a:ext cx="1202612" cy="200055"/>
            </a:xfrm>
            <a:prstGeom prst="rect">
              <a:avLst/>
            </a:prstGeom>
            <a:solidFill>
              <a:srgbClr val="F6F6F6"/>
            </a:solidFill>
          </p:spPr>
          <p:txBody>
            <a:bodyPr wrap="square" rtlCol="0">
              <a:spAutoFit/>
            </a:bodyPr>
            <a:lstStyle/>
            <a:p>
              <a:r>
                <a:rPr lang="en-US" sz="700" dirty="0"/>
                <a:t>Name of organization</a:t>
              </a:r>
            </a:p>
          </p:txBody>
        </p:sp>
        <p:sp>
          <p:nvSpPr>
            <p:cNvPr id="7" name="TextBox 6">
              <a:extLst>
                <a:ext uri="{FF2B5EF4-FFF2-40B4-BE49-F238E27FC236}">
                  <a16:creationId xmlns:a16="http://schemas.microsoft.com/office/drawing/2014/main" id="{6D79CAFD-1CFC-F24B-3E9B-DCB5031493FC}"/>
                </a:ext>
              </a:extLst>
            </p:cNvPr>
            <p:cNvSpPr txBox="1"/>
            <p:nvPr/>
          </p:nvSpPr>
          <p:spPr>
            <a:xfrm>
              <a:off x="641915" y="3419782"/>
              <a:ext cx="1202612" cy="200055"/>
            </a:xfrm>
            <a:prstGeom prst="rect">
              <a:avLst/>
            </a:prstGeom>
            <a:solidFill>
              <a:srgbClr val="F6F6F6"/>
            </a:solidFill>
          </p:spPr>
          <p:txBody>
            <a:bodyPr wrap="square" rtlCol="0">
              <a:spAutoFit/>
            </a:bodyPr>
            <a:lstStyle/>
            <a:p>
              <a:r>
                <a:rPr lang="en-US" sz="700" dirty="0"/>
                <a:t>Name of organization</a:t>
              </a:r>
            </a:p>
          </p:txBody>
        </p:sp>
        <p:sp>
          <p:nvSpPr>
            <p:cNvPr id="8" name="TextBox 7">
              <a:extLst>
                <a:ext uri="{FF2B5EF4-FFF2-40B4-BE49-F238E27FC236}">
                  <a16:creationId xmlns:a16="http://schemas.microsoft.com/office/drawing/2014/main" id="{5B6EECEF-1D50-F922-710E-89BD8C7B726C}"/>
                </a:ext>
              </a:extLst>
            </p:cNvPr>
            <p:cNvSpPr txBox="1"/>
            <p:nvPr/>
          </p:nvSpPr>
          <p:spPr>
            <a:xfrm>
              <a:off x="641915" y="3574411"/>
              <a:ext cx="1202612" cy="200055"/>
            </a:xfrm>
            <a:prstGeom prst="rect">
              <a:avLst/>
            </a:prstGeom>
            <a:solidFill>
              <a:srgbClr val="F6F6F6"/>
            </a:solidFill>
          </p:spPr>
          <p:txBody>
            <a:bodyPr wrap="square" rtlCol="0">
              <a:spAutoFit/>
            </a:bodyPr>
            <a:lstStyle/>
            <a:p>
              <a:r>
                <a:rPr lang="en-US" sz="700" dirty="0"/>
                <a:t>Name of organization</a:t>
              </a:r>
            </a:p>
          </p:txBody>
        </p:sp>
        <p:sp>
          <p:nvSpPr>
            <p:cNvPr id="9" name="TextBox 8">
              <a:extLst>
                <a:ext uri="{FF2B5EF4-FFF2-40B4-BE49-F238E27FC236}">
                  <a16:creationId xmlns:a16="http://schemas.microsoft.com/office/drawing/2014/main" id="{87A05D8F-FFB6-AB36-6630-8A1E3C089E18}"/>
                </a:ext>
              </a:extLst>
            </p:cNvPr>
            <p:cNvSpPr txBox="1"/>
            <p:nvPr/>
          </p:nvSpPr>
          <p:spPr>
            <a:xfrm>
              <a:off x="641915" y="3746996"/>
              <a:ext cx="1202612"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01158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Client Status Report</a:t>
            </a:r>
          </a:p>
        </p:txBody>
      </p:sp>
      <p:pic>
        <p:nvPicPr>
          <p:cNvPr id="10" name="Picture 9">
            <a:extLst>
              <a:ext uri="{FF2B5EF4-FFF2-40B4-BE49-F238E27FC236}">
                <a16:creationId xmlns:a16="http://schemas.microsoft.com/office/drawing/2014/main" id="{09CD2FAE-2D57-3713-33C8-3593B8838436}"/>
              </a:ext>
            </a:extLst>
          </p:cNvPr>
          <p:cNvPicPr>
            <a:picLocks noChangeAspect="1"/>
          </p:cNvPicPr>
          <p:nvPr/>
        </p:nvPicPr>
        <p:blipFill>
          <a:blip r:embed="rId2"/>
          <a:stretch>
            <a:fillRect/>
          </a:stretch>
        </p:blipFill>
        <p:spPr>
          <a:xfrm>
            <a:off x="2094469" y="3199113"/>
            <a:ext cx="3033552" cy="3300984"/>
          </a:xfrm>
          <a:prstGeom prst="rect">
            <a:avLst/>
          </a:prstGeom>
          <a:ln w="76200">
            <a:solidFill>
              <a:srgbClr val="C2D5EE"/>
            </a:solidFill>
          </a:ln>
        </p:spPr>
      </p:pic>
      <p:pic>
        <p:nvPicPr>
          <p:cNvPr id="11" name="Picture 10">
            <a:extLst>
              <a:ext uri="{FF2B5EF4-FFF2-40B4-BE49-F238E27FC236}">
                <a16:creationId xmlns:a16="http://schemas.microsoft.com/office/drawing/2014/main" id="{3FE81E4A-E89A-2DFC-ABAD-69DBB81DE186}"/>
              </a:ext>
            </a:extLst>
          </p:cNvPr>
          <p:cNvPicPr>
            <a:picLocks noChangeAspect="1"/>
          </p:cNvPicPr>
          <p:nvPr/>
        </p:nvPicPr>
        <p:blipFill>
          <a:blip r:embed="rId3"/>
          <a:stretch>
            <a:fillRect/>
          </a:stretch>
        </p:blipFill>
        <p:spPr>
          <a:xfrm>
            <a:off x="6191525" y="2827092"/>
            <a:ext cx="3181641" cy="3806983"/>
          </a:xfrm>
          <a:prstGeom prst="rect">
            <a:avLst/>
          </a:prstGeom>
          <a:ln w="76200">
            <a:solidFill>
              <a:srgbClr val="C2D5EE"/>
            </a:solidFill>
          </a:ln>
        </p:spPr>
      </p:pic>
      <p:grpSp>
        <p:nvGrpSpPr>
          <p:cNvPr id="14" name="Group 13">
            <a:extLst>
              <a:ext uri="{FF2B5EF4-FFF2-40B4-BE49-F238E27FC236}">
                <a16:creationId xmlns:a16="http://schemas.microsoft.com/office/drawing/2014/main" id="{545AB4E5-4C1A-B529-35DF-F24E6B635E20}"/>
              </a:ext>
            </a:extLst>
          </p:cNvPr>
          <p:cNvGrpSpPr/>
          <p:nvPr/>
        </p:nvGrpSpPr>
        <p:grpSpPr>
          <a:xfrm>
            <a:off x="773185" y="741272"/>
            <a:ext cx="10645629" cy="2323863"/>
            <a:chOff x="773185" y="741272"/>
            <a:chExt cx="10645629" cy="2323863"/>
          </a:xfrm>
        </p:grpSpPr>
        <p:pic>
          <p:nvPicPr>
            <p:cNvPr id="3" name="Picture 2">
              <a:extLst>
                <a:ext uri="{FF2B5EF4-FFF2-40B4-BE49-F238E27FC236}">
                  <a16:creationId xmlns:a16="http://schemas.microsoft.com/office/drawing/2014/main" id="{AA3B608D-42E4-7F82-7FCF-1EEEAA2E945D}"/>
                </a:ext>
              </a:extLst>
            </p:cNvPr>
            <p:cNvPicPr>
              <a:picLocks noChangeAspect="1"/>
            </p:cNvPicPr>
            <p:nvPr/>
          </p:nvPicPr>
          <p:blipFill>
            <a:blip r:embed="rId4"/>
            <a:stretch>
              <a:fillRect/>
            </a:stretch>
          </p:blipFill>
          <p:spPr>
            <a:xfrm>
              <a:off x="773185" y="741272"/>
              <a:ext cx="10645629" cy="2323863"/>
            </a:xfrm>
            <a:prstGeom prst="rect">
              <a:avLst/>
            </a:prstGeom>
            <a:ln w="76200">
              <a:solidFill>
                <a:srgbClr val="C2D5EE"/>
              </a:solidFill>
            </a:ln>
          </p:spPr>
        </p:pic>
        <p:sp>
          <p:nvSpPr>
            <p:cNvPr id="13" name="TextBox 12">
              <a:extLst>
                <a:ext uri="{FF2B5EF4-FFF2-40B4-BE49-F238E27FC236}">
                  <a16:creationId xmlns:a16="http://schemas.microsoft.com/office/drawing/2014/main" id="{6D060A62-AD49-18AD-2523-91DEB07F3D5D}"/>
                </a:ext>
              </a:extLst>
            </p:cNvPr>
            <p:cNvSpPr txBox="1"/>
            <p:nvPr/>
          </p:nvSpPr>
          <p:spPr>
            <a:xfrm>
              <a:off x="977474" y="2346035"/>
              <a:ext cx="1446943"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110872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Client Status Report</a:t>
            </a:r>
          </a:p>
        </p:txBody>
      </p:sp>
      <p:grpSp>
        <p:nvGrpSpPr>
          <p:cNvPr id="13" name="Group 12">
            <a:extLst>
              <a:ext uri="{FF2B5EF4-FFF2-40B4-BE49-F238E27FC236}">
                <a16:creationId xmlns:a16="http://schemas.microsoft.com/office/drawing/2014/main" id="{953F5493-F68C-6DA1-B3ED-34B4602BDA2E}"/>
              </a:ext>
            </a:extLst>
          </p:cNvPr>
          <p:cNvGrpSpPr/>
          <p:nvPr/>
        </p:nvGrpSpPr>
        <p:grpSpPr>
          <a:xfrm>
            <a:off x="1054810" y="664066"/>
            <a:ext cx="10082379" cy="1985453"/>
            <a:chOff x="1054810" y="664066"/>
            <a:chExt cx="10082379" cy="1985453"/>
          </a:xfrm>
        </p:grpSpPr>
        <p:pic>
          <p:nvPicPr>
            <p:cNvPr id="12" name="Picture 11">
              <a:extLst>
                <a:ext uri="{FF2B5EF4-FFF2-40B4-BE49-F238E27FC236}">
                  <a16:creationId xmlns:a16="http://schemas.microsoft.com/office/drawing/2014/main" id="{89C01FE9-0134-C6F7-9F5E-F9994A71A00E}"/>
                </a:ext>
              </a:extLst>
            </p:cNvPr>
            <p:cNvPicPr>
              <a:picLocks noChangeAspect="1"/>
            </p:cNvPicPr>
            <p:nvPr/>
          </p:nvPicPr>
          <p:blipFill>
            <a:blip r:embed="rId2"/>
            <a:stretch>
              <a:fillRect/>
            </a:stretch>
          </p:blipFill>
          <p:spPr>
            <a:xfrm>
              <a:off x="1054810" y="664066"/>
              <a:ext cx="10082379" cy="1985453"/>
            </a:xfrm>
            <a:prstGeom prst="rect">
              <a:avLst/>
            </a:prstGeom>
            <a:ln w="76200">
              <a:solidFill>
                <a:srgbClr val="C2D5EE"/>
              </a:solidFill>
            </a:ln>
          </p:spPr>
        </p:pic>
        <p:sp>
          <p:nvSpPr>
            <p:cNvPr id="5" name="TextBox 4">
              <a:extLst>
                <a:ext uri="{FF2B5EF4-FFF2-40B4-BE49-F238E27FC236}">
                  <a16:creationId xmlns:a16="http://schemas.microsoft.com/office/drawing/2014/main" id="{17562CA1-D14E-B3D8-95D0-628CFEB575A2}"/>
                </a:ext>
              </a:extLst>
            </p:cNvPr>
            <p:cNvSpPr txBox="1"/>
            <p:nvPr/>
          </p:nvSpPr>
          <p:spPr>
            <a:xfrm>
              <a:off x="1220755" y="1960142"/>
              <a:ext cx="1446943" cy="200055"/>
            </a:xfrm>
            <a:prstGeom prst="rect">
              <a:avLst/>
            </a:prstGeom>
            <a:solidFill>
              <a:srgbClr val="F6F6F6"/>
            </a:solidFill>
          </p:spPr>
          <p:txBody>
            <a:bodyPr wrap="square" rtlCol="0">
              <a:spAutoFit/>
            </a:bodyPr>
            <a:lstStyle/>
            <a:p>
              <a:r>
                <a:rPr lang="en-US" sz="700" dirty="0"/>
                <a:t>Name of organization</a:t>
              </a:r>
            </a:p>
          </p:txBody>
        </p:sp>
      </p:grpSp>
      <p:grpSp>
        <p:nvGrpSpPr>
          <p:cNvPr id="9" name="Group 8">
            <a:extLst>
              <a:ext uri="{FF2B5EF4-FFF2-40B4-BE49-F238E27FC236}">
                <a16:creationId xmlns:a16="http://schemas.microsoft.com/office/drawing/2014/main" id="{389425E7-F8A2-550C-ABB2-C84481958E6B}"/>
              </a:ext>
            </a:extLst>
          </p:cNvPr>
          <p:cNvGrpSpPr/>
          <p:nvPr/>
        </p:nvGrpSpPr>
        <p:grpSpPr>
          <a:xfrm>
            <a:off x="1048605" y="2529949"/>
            <a:ext cx="10094787" cy="1985453"/>
            <a:chOff x="1048605" y="2529949"/>
            <a:chExt cx="10094787" cy="1985453"/>
          </a:xfrm>
        </p:grpSpPr>
        <p:pic>
          <p:nvPicPr>
            <p:cNvPr id="2" name="Picture 1">
              <a:extLst>
                <a:ext uri="{FF2B5EF4-FFF2-40B4-BE49-F238E27FC236}">
                  <a16:creationId xmlns:a16="http://schemas.microsoft.com/office/drawing/2014/main" id="{5298FBD2-D57E-0F6B-24A6-5CF0F7EC6EF1}"/>
                </a:ext>
              </a:extLst>
            </p:cNvPr>
            <p:cNvPicPr>
              <a:picLocks noChangeAspect="1"/>
            </p:cNvPicPr>
            <p:nvPr/>
          </p:nvPicPr>
          <p:blipFill>
            <a:blip r:embed="rId3"/>
            <a:stretch>
              <a:fillRect/>
            </a:stretch>
          </p:blipFill>
          <p:spPr>
            <a:xfrm>
              <a:off x="1048605" y="2529949"/>
              <a:ext cx="10094787" cy="1985453"/>
            </a:xfrm>
            <a:prstGeom prst="rect">
              <a:avLst/>
            </a:prstGeom>
            <a:ln w="76200">
              <a:solidFill>
                <a:srgbClr val="C2D5EE"/>
              </a:solidFill>
            </a:ln>
          </p:spPr>
        </p:pic>
        <p:sp>
          <p:nvSpPr>
            <p:cNvPr id="6" name="TextBox 5">
              <a:extLst>
                <a:ext uri="{FF2B5EF4-FFF2-40B4-BE49-F238E27FC236}">
                  <a16:creationId xmlns:a16="http://schemas.microsoft.com/office/drawing/2014/main" id="{94E370C9-86FA-F2BF-31F5-6C33399D167A}"/>
                </a:ext>
              </a:extLst>
            </p:cNvPr>
            <p:cNvSpPr txBox="1"/>
            <p:nvPr/>
          </p:nvSpPr>
          <p:spPr>
            <a:xfrm>
              <a:off x="1220754" y="3845567"/>
              <a:ext cx="1446943" cy="200055"/>
            </a:xfrm>
            <a:prstGeom prst="rect">
              <a:avLst/>
            </a:prstGeom>
            <a:solidFill>
              <a:srgbClr val="F6F6F6"/>
            </a:solidFill>
          </p:spPr>
          <p:txBody>
            <a:bodyPr wrap="square" rtlCol="0">
              <a:spAutoFit/>
            </a:bodyPr>
            <a:lstStyle/>
            <a:p>
              <a:r>
                <a:rPr lang="en-US" sz="700" dirty="0"/>
                <a:t>Name of organization</a:t>
              </a:r>
            </a:p>
          </p:txBody>
        </p:sp>
      </p:grpSp>
      <p:grpSp>
        <p:nvGrpSpPr>
          <p:cNvPr id="8" name="Group 7">
            <a:extLst>
              <a:ext uri="{FF2B5EF4-FFF2-40B4-BE49-F238E27FC236}">
                <a16:creationId xmlns:a16="http://schemas.microsoft.com/office/drawing/2014/main" id="{848FAEE7-A427-D9F2-7218-5D00BAFDC088}"/>
              </a:ext>
            </a:extLst>
          </p:cNvPr>
          <p:cNvGrpSpPr/>
          <p:nvPr/>
        </p:nvGrpSpPr>
        <p:grpSpPr>
          <a:xfrm>
            <a:off x="1054888" y="4395831"/>
            <a:ext cx="10094708" cy="2227413"/>
            <a:chOff x="1054888" y="4395831"/>
            <a:chExt cx="10094708" cy="2227413"/>
          </a:xfrm>
        </p:grpSpPr>
        <p:pic>
          <p:nvPicPr>
            <p:cNvPr id="4" name="Picture 3">
              <a:extLst>
                <a:ext uri="{FF2B5EF4-FFF2-40B4-BE49-F238E27FC236}">
                  <a16:creationId xmlns:a16="http://schemas.microsoft.com/office/drawing/2014/main" id="{19F01360-35BE-639F-B0EC-0472142A9551}"/>
                </a:ext>
              </a:extLst>
            </p:cNvPr>
            <p:cNvPicPr>
              <a:picLocks noChangeAspect="1"/>
            </p:cNvPicPr>
            <p:nvPr/>
          </p:nvPicPr>
          <p:blipFill>
            <a:blip r:embed="rId4"/>
            <a:stretch>
              <a:fillRect/>
            </a:stretch>
          </p:blipFill>
          <p:spPr>
            <a:xfrm>
              <a:off x="1054888" y="4395831"/>
              <a:ext cx="10094708" cy="2227413"/>
            </a:xfrm>
            <a:prstGeom prst="rect">
              <a:avLst/>
            </a:prstGeom>
            <a:ln w="76200">
              <a:solidFill>
                <a:srgbClr val="C2D5EE"/>
              </a:solidFill>
            </a:ln>
          </p:spPr>
        </p:pic>
        <p:sp>
          <p:nvSpPr>
            <p:cNvPr id="7" name="TextBox 6">
              <a:extLst>
                <a:ext uri="{FF2B5EF4-FFF2-40B4-BE49-F238E27FC236}">
                  <a16:creationId xmlns:a16="http://schemas.microsoft.com/office/drawing/2014/main" id="{C83AB292-226A-51ED-D1B7-B3303073246F}"/>
                </a:ext>
              </a:extLst>
            </p:cNvPr>
            <p:cNvSpPr txBox="1"/>
            <p:nvPr/>
          </p:nvSpPr>
          <p:spPr>
            <a:xfrm>
              <a:off x="1149292" y="5911504"/>
              <a:ext cx="1166068"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373911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Case Load Report</a:t>
            </a:r>
          </a:p>
        </p:txBody>
      </p:sp>
      <p:grpSp>
        <p:nvGrpSpPr>
          <p:cNvPr id="3" name="Group 2">
            <a:extLst>
              <a:ext uri="{FF2B5EF4-FFF2-40B4-BE49-F238E27FC236}">
                <a16:creationId xmlns:a16="http://schemas.microsoft.com/office/drawing/2014/main" id="{DB3F47EC-2A4E-E9A9-5D5F-1115B2414A3C}"/>
              </a:ext>
            </a:extLst>
          </p:cNvPr>
          <p:cNvGrpSpPr/>
          <p:nvPr/>
        </p:nvGrpSpPr>
        <p:grpSpPr>
          <a:xfrm>
            <a:off x="529904" y="729842"/>
            <a:ext cx="11132191" cy="3415103"/>
            <a:chOff x="2563046" y="2228205"/>
            <a:chExt cx="7065908" cy="2009019"/>
          </a:xfrm>
        </p:grpSpPr>
        <p:pic>
          <p:nvPicPr>
            <p:cNvPr id="10" name="Picture 9">
              <a:extLst>
                <a:ext uri="{FF2B5EF4-FFF2-40B4-BE49-F238E27FC236}">
                  <a16:creationId xmlns:a16="http://schemas.microsoft.com/office/drawing/2014/main" id="{8B680AD3-5A2F-9B9D-1777-B61E5C751283}"/>
                </a:ext>
              </a:extLst>
            </p:cNvPr>
            <p:cNvPicPr>
              <a:picLocks noChangeAspect="1"/>
            </p:cNvPicPr>
            <p:nvPr/>
          </p:nvPicPr>
          <p:blipFill>
            <a:blip r:embed="rId2"/>
            <a:stretch>
              <a:fillRect/>
            </a:stretch>
          </p:blipFill>
          <p:spPr>
            <a:xfrm>
              <a:off x="2563046" y="2228205"/>
              <a:ext cx="7065908" cy="2009019"/>
            </a:xfrm>
            <a:prstGeom prst="rect">
              <a:avLst/>
            </a:prstGeom>
            <a:ln w="76200">
              <a:solidFill>
                <a:srgbClr val="C2D5EE"/>
              </a:solidFill>
            </a:ln>
          </p:spPr>
        </p:pic>
        <p:sp>
          <p:nvSpPr>
            <p:cNvPr id="11" name="TextBox 10">
              <a:extLst>
                <a:ext uri="{FF2B5EF4-FFF2-40B4-BE49-F238E27FC236}">
                  <a16:creationId xmlns:a16="http://schemas.microsoft.com/office/drawing/2014/main" id="{7D125951-F7C6-4462-A97B-FFCB633B8CA9}"/>
                </a:ext>
              </a:extLst>
            </p:cNvPr>
            <p:cNvSpPr txBox="1"/>
            <p:nvPr/>
          </p:nvSpPr>
          <p:spPr>
            <a:xfrm>
              <a:off x="2961733" y="2432807"/>
              <a:ext cx="771368" cy="169277"/>
            </a:xfrm>
            <a:prstGeom prst="rect">
              <a:avLst/>
            </a:prstGeom>
            <a:solidFill>
              <a:srgbClr val="F6F6F6"/>
            </a:solidFill>
          </p:spPr>
          <p:txBody>
            <a:bodyPr wrap="square" rtlCol="0">
              <a:spAutoFit/>
            </a:bodyPr>
            <a:lstStyle/>
            <a:p>
              <a:r>
                <a:rPr lang="en-US" sz="500" dirty="0"/>
                <a:t>Name of organization</a:t>
              </a:r>
            </a:p>
          </p:txBody>
        </p:sp>
      </p:grpSp>
      <p:pic>
        <p:nvPicPr>
          <p:cNvPr id="14" name="Picture 13">
            <a:extLst>
              <a:ext uri="{FF2B5EF4-FFF2-40B4-BE49-F238E27FC236}">
                <a16:creationId xmlns:a16="http://schemas.microsoft.com/office/drawing/2014/main" id="{2B1A4005-E403-F8E7-AD93-8137E40B6202}"/>
              </a:ext>
            </a:extLst>
          </p:cNvPr>
          <p:cNvPicPr>
            <a:picLocks noChangeAspect="1"/>
          </p:cNvPicPr>
          <p:nvPr/>
        </p:nvPicPr>
        <p:blipFill>
          <a:blip r:embed="rId3"/>
          <a:stretch>
            <a:fillRect/>
          </a:stretch>
        </p:blipFill>
        <p:spPr>
          <a:xfrm>
            <a:off x="529904" y="4301963"/>
            <a:ext cx="3680099" cy="2193989"/>
          </a:xfrm>
          <a:prstGeom prst="rect">
            <a:avLst/>
          </a:prstGeom>
          <a:ln w="76200">
            <a:solidFill>
              <a:srgbClr val="C2D5EE"/>
            </a:solidFill>
          </a:ln>
        </p:spPr>
      </p:pic>
      <p:pic>
        <p:nvPicPr>
          <p:cNvPr id="15" name="Picture 14">
            <a:extLst>
              <a:ext uri="{FF2B5EF4-FFF2-40B4-BE49-F238E27FC236}">
                <a16:creationId xmlns:a16="http://schemas.microsoft.com/office/drawing/2014/main" id="{DABB0B0E-99AC-FB71-458C-F741AD2DCA17}"/>
              </a:ext>
            </a:extLst>
          </p:cNvPr>
          <p:cNvPicPr>
            <a:picLocks noChangeAspect="1"/>
          </p:cNvPicPr>
          <p:nvPr/>
        </p:nvPicPr>
        <p:blipFill>
          <a:blip r:embed="rId4"/>
          <a:stretch>
            <a:fillRect/>
          </a:stretch>
        </p:blipFill>
        <p:spPr>
          <a:xfrm>
            <a:off x="5502363" y="4301963"/>
            <a:ext cx="6159732" cy="2214206"/>
          </a:xfrm>
          <a:prstGeom prst="rect">
            <a:avLst/>
          </a:prstGeom>
          <a:ln w="76200">
            <a:solidFill>
              <a:srgbClr val="C2D5EE"/>
            </a:solidFill>
          </a:ln>
        </p:spPr>
      </p:pic>
    </p:spTree>
    <p:extLst>
      <p:ext uri="{BB962C8B-B14F-4D97-AF65-F5344CB8AC3E}">
        <p14:creationId xmlns:p14="http://schemas.microsoft.com/office/powerpoint/2010/main" val="3177028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349</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Link2Feed Report Examples</vt:lpstr>
      <vt:lpstr>This presentation is a quick reference tool to help you narrow down the type of report to run for the data you need. The title in the upper left of each slide is the type of report and the screen shot is an example of the report displayed. Some reports have several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Gilmer</dc:creator>
  <cp:lastModifiedBy>Richard Alblas</cp:lastModifiedBy>
  <cp:revision>2</cp:revision>
  <dcterms:created xsi:type="dcterms:W3CDTF">2023-06-20T14:23:35Z</dcterms:created>
  <dcterms:modified xsi:type="dcterms:W3CDTF">2024-08-16T17:53:16Z</dcterms:modified>
</cp:coreProperties>
</file>